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4" r:id="rId4"/>
    <p:sldMasterId id="2147483695" r:id="rId5"/>
    <p:sldMasterId id="2147483696" r:id="rId6"/>
    <p:sldMasterId id="2147483697" r:id="rId7"/>
    <p:sldMasterId id="214748369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0edb1490ba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0edb1490ba_2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0edb1490ba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0edb1490ba_2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0edb1490ba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0edb1490ba_2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0edb1490ba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0edb1490ba_2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0edb1490ba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20edb1490ba_2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0edb1490ba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0edb1490ba_2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0edb1490ba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0edb1490ba_2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edb1490ba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0edb1490ba_2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0edb1490ba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0edb1490ba_2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0edb1490ba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0edb1490ba_2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edb1490b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0edb1490ba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0edb1490ba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0edb1490ba_2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0edb1490ba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0edb1490ba_2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0edb1490ba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0edb1490ba_2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0edb1490ba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20edb1490ba_2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0edb1490ba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0edb1490ba_2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0edb1490ba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0edb1490ba_2_2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0edb1490ba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20edb1490ba_2_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0edb1490ba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20edb1490ba_2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0edb1490ba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20edb1490ba_2_2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0edb1490ba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0edb1490ba_2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edb1490ba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0edb1490ba_2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0edb1490ba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0edb1490ba_2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0edb1490ba_2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0edb1490ba_2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0edb1490ba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0edb1490ba_2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0edb1490ba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0edb1490ba_2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0edb1490ba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0edb1490ba_2_2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0edb1490ba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0edb1490ba_2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0edb1490ba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0edb1490ba_2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0edb1490ba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0edb1490ba_2_2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0edb1490ba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0edb1490ba_2_3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0edb1490ba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20edb1490ba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0edb1490ba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0edb1490ba_2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0edb1490ba_2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20edb1490ba_2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0edb1490ba_2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0edb1490ba_2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0edb1490ba_2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20edb1490ba_2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0edb1490ba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20edb1490ba_2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0edb1490ba_2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20edb1490ba_2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0edb1490ba_2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0edb1490ba_2_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0edb1490ba_2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0edb1490ba_2_3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0edb1490ba_2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20edb1490ba_2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0edb1490ba_2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20edb1490ba_2_3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0edb1490ba_2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20edb1490ba_2_4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0edb1490ba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20edb1490ba_2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0edb1490ba_2_4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g20edb1490ba_2_4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0edb1490ba_2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0edb1490ba_2_410:notes"/>
          <p:cNvSpPr txBox="1"/>
          <p:nvPr>
            <p:ph idx="1" type="body"/>
          </p:nvPr>
        </p:nvSpPr>
        <p:spPr>
          <a:xfrm>
            <a:off x="181429" y="4343400"/>
            <a:ext cx="6495142" cy="48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0edb1490ba_2_4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g20edb1490ba_2_4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0edb1490ba_2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g20edb1490ba_2_4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200"/>
              <a:t>No one can argue that Aboriginal health is not ‘something complex’.</a:t>
            </a:r>
            <a:endParaRPr sz="2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0edb1490ba_2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20edb1490ba_2_4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0edb1490ba_2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g20edb1490ba_2_4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0edb1490ba_2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20edb1490ba_2_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0edb1490ba_2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20edb1490ba_2_4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0edb1490ba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20edb1490ba_2_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0edb1490ba_2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20edb1490ba_2_4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0edb1490ba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0edb1490ba_2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0edb1490ba_2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0edb1490ba_2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0edb1490ba_2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20edb1490ba_2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0edb1490ba_2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20edb1490ba_2_4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0edb1490ba_2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20edb1490ba_2_4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0edb1490ba_2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20edb1490ba_2_4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0edb1490ba_2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20edb1490ba_2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0edb1490ba_2_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20edb1490ba_2_5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g20edb1490ba_2_5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0edb1490ba_2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20edb1490ba_2_6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20edb1490ba_2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20edb1490ba_2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0edb1490ba_2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20edb1490ba_2_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0edb1490ba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0edb1490ba_2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0edb1490ba_2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20edb1490ba_2_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0edb1490ba_2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20edb1490ba_2_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0edb1490ba_2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g20edb1490ba_2_6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0edb1490ba_2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20edb1490ba_2_6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0edb1490ba_2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20edb1490ba_2_6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0edb1490ba_2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20edb1490ba_2_6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0edb1490ba_2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20edb1490ba_2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0edb1490ba_2_7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g20edb1490ba_2_7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g20edb1490ba_2_70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0edb1490ba_2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20edb1490ba_2_7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0edb1490ba_2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g20edb1490ba_2_7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0edb1490ba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0edb1490ba_2_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0edb1490ba_2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20edb1490ba_2_7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0edb1490ba_2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20edb1490ba_2_7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0edb1490ba_2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20edb1490ba_2_7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0edb1490ba_2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20edb1490ba_2_7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0edb1490ba_2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20edb1490ba_2_7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0edb1490ba_2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20edb1490ba_2_7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0edb1490ba_2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20edb1490ba_2_7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0edb1490ba_2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20edb1490ba_2_7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0edb1490ba_2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g20edb1490ba_2_8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0edb1490ba_2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g20edb1490ba_2_8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0edb1490ba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0edb1490ba_2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0edb1490ba_2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20edb1490ba_2_8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0edb1490ba_2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g20edb1490ba_2_8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0edb1490ba_2_8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g20edb1490ba_2_8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g20edb1490ba_2_8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rPr>
              <a:t>‹#›</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1" name="Google Shape;71;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7"/>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7" name="Google Shape;77;p17"/>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78" name="Google Shape;78;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4" name="Google Shape;84;p1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5" name="Google Shape;85;p18"/>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6" name="Google Shape;86;p18"/>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7" name="Google Shape;87;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sp>
      <p:sp>
        <p:nvSpPr>
          <p:cNvPr id="109" name="Google Shape;109;p2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1" name="Shape 131"/>
        <p:cNvGrpSpPr/>
        <p:nvPr/>
      </p:nvGrpSpPr>
      <p:grpSpPr>
        <a:xfrm>
          <a:off x="0" y="0"/>
          <a:ext cx="0" cy="0"/>
          <a:chOff x="0" y="0"/>
          <a:chExt cx="0" cy="0"/>
        </a:xfrm>
      </p:grpSpPr>
      <p:sp>
        <p:nvSpPr>
          <p:cNvPr id="132" name="Google Shape;132;p2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2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27"/>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7"/>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1" name="Shape 141"/>
        <p:cNvGrpSpPr/>
        <p:nvPr/>
      </p:nvGrpSpPr>
      <p:grpSpPr>
        <a:xfrm>
          <a:off x="0" y="0"/>
          <a:ext cx="0" cy="0"/>
          <a:chOff x="0" y="0"/>
          <a:chExt cx="0" cy="0"/>
        </a:xfrm>
      </p:grpSpPr>
      <p:sp>
        <p:nvSpPr>
          <p:cNvPr id="142" name="Google Shape;142;p28"/>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28"/>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28"/>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2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48" name="Shape 148"/>
        <p:cNvGrpSpPr/>
        <p:nvPr/>
      </p:nvGrpSpPr>
      <p:grpSpPr>
        <a:xfrm>
          <a:off x="0" y="0"/>
          <a:ext cx="0" cy="0"/>
          <a:chOff x="0" y="0"/>
          <a:chExt cx="0" cy="0"/>
        </a:xfrm>
      </p:grpSpPr>
      <p:sp>
        <p:nvSpPr>
          <p:cNvPr id="149" name="Google Shape;149;p29"/>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29"/>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2000">
        <p14:prism dir="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1" name="Shape 151"/>
        <p:cNvGrpSpPr/>
        <p:nvPr/>
      </p:nvGrpSpPr>
      <p:grpSpPr>
        <a:xfrm>
          <a:off x="0" y="0"/>
          <a:ext cx="0" cy="0"/>
          <a:chOff x="0" y="0"/>
          <a:chExt cx="0" cy="0"/>
        </a:xfrm>
      </p:grpSpPr>
      <p:sp>
        <p:nvSpPr>
          <p:cNvPr id="152" name="Google Shape;152;p3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30"/>
          <p:cNvSpPr txBox="1"/>
          <p:nvPr>
            <p:ph idx="1" type="subTitle"/>
          </p:nvPr>
        </p:nvSpPr>
        <p:spPr>
          <a:xfrm>
            <a:off x="1143000" y="2701528"/>
            <a:ext cx="6858000" cy="124182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4" name="Google Shape;154;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7" name="Shape 157"/>
        <p:cNvGrpSpPr/>
        <p:nvPr/>
      </p:nvGrpSpPr>
      <p:grpSpPr>
        <a:xfrm>
          <a:off x="0" y="0"/>
          <a:ext cx="0" cy="0"/>
          <a:chOff x="0" y="0"/>
          <a:chExt cx="0" cy="0"/>
        </a:xfrm>
      </p:grpSpPr>
      <p:sp>
        <p:nvSpPr>
          <p:cNvPr id="158" name="Google Shape;158;p31"/>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31"/>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60" name="Google Shape;160;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 name="Shape 163"/>
        <p:cNvGrpSpPr/>
        <p:nvPr/>
      </p:nvGrpSpPr>
      <p:grpSpPr>
        <a:xfrm>
          <a:off x="0" y="0"/>
          <a:ext cx="0" cy="0"/>
          <a:chOff x="0" y="0"/>
          <a:chExt cx="0" cy="0"/>
        </a:xfrm>
      </p:grpSpPr>
      <p:sp>
        <p:nvSpPr>
          <p:cNvPr id="164" name="Google Shape;164;p32"/>
          <p:cNvSpPr txBox="1"/>
          <p:nvPr>
            <p:ph type="title"/>
          </p:nvPr>
        </p:nvSpPr>
        <p:spPr>
          <a:xfrm>
            <a:off x="629841"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32"/>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6" name="Google Shape;166;p32"/>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 name="Google Shape;167;p32"/>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8" name="Google Shape;168;p32"/>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 name="Shape 172"/>
        <p:cNvGrpSpPr/>
        <p:nvPr/>
      </p:nvGrpSpPr>
      <p:grpSpPr>
        <a:xfrm>
          <a:off x="0" y="0"/>
          <a:ext cx="0" cy="0"/>
          <a:chOff x="0" y="0"/>
          <a:chExt cx="0" cy="0"/>
        </a:xfrm>
      </p:grpSpPr>
      <p:sp>
        <p:nvSpPr>
          <p:cNvPr id="173" name="Google Shape;173;p33"/>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7" name="Shape 177"/>
        <p:cNvGrpSpPr/>
        <p:nvPr/>
      </p:nvGrpSpPr>
      <p:grpSpPr>
        <a:xfrm>
          <a:off x="0" y="0"/>
          <a:ext cx="0" cy="0"/>
          <a:chOff x="0" y="0"/>
          <a:chExt cx="0" cy="0"/>
        </a:xfrm>
      </p:grpSpPr>
      <p:sp>
        <p:nvSpPr>
          <p:cNvPr id="178" name="Google Shape;178;p34"/>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 name="Google Shape;179;p34"/>
          <p:cNvSpPr txBox="1"/>
          <p:nvPr>
            <p:ph idx="1" type="body"/>
          </p:nvPr>
        </p:nvSpPr>
        <p:spPr>
          <a:xfrm>
            <a:off x="3887391" y="740570"/>
            <a:ext cx="4629150" cy="3655219"/>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0" name="Google Shape;180;p34"/>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1" name="Google Shape;181;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4" name="Shape 184"/>
        <p:cNvGrpSpPr/>
        <p:nvPr/>
      </p:nvGrpSpPr>
      <p:grpSpPr>
        <a:xfrm>
          <a:off x="0" y="0"/>
          <a:ext cx="0" cy="0"/>
          <a:chOff x="0" y="0"/>
          <a:chExt cx="0" cy="0"/>
        </a:xfrm>
      </p:grpSpPr>
      <p:sp>
        <p:nvSpPr>
          <p:cNvPr id="185" name="Google Shape;185;p35"/>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35"/>
          <p:cNvSpPr/>
          <p:nvPr>
            <p:ph idx="2" type="pic"/>
          </p:nvPr>
        </p:nvSpPr>
        <p:spPr>
          <a:xfrm>
            <a:off x="3887391" y="740570"/>
            <a:ext cx="4629150" cy="3655219"/>
          </a:xfrm>
          <a:prstGeom prst="rect">
            <a:avLst/>
          </a:prstGeom>
          <a:noFill/>
          <a:ln>
            <a:noFill/>
          </a:ln>
        </p:spPr>
      </p:sp>
      <p:sp>
        <p:nvSpPr>
          <p:cNvPr id="187" name="Google Shape;187;p35"/>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8" name="Google Shape;188;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1" name="Shape 191"/>
        <p:cNvGrpSpPr/>
        <p:nvPr/>
      </p:nvGrpSpPr>
      <p:grpSpPr>
        <a:xfrm>
          <a:off x="0" y="0"/>
          <a:ext cx="0" cy="0"/>
          <a:chOff x="0" y="0"/>
          <a:chExt cx="0" cy="0"/>
        </a:xfrm>
      </p:grpSpPr>
      <p:sp>
        <p:nvSpPr>
          <p:cNvPr id="192" name="Google Shape;192;p36"/>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36"/>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7" name="Shape 197"/>
        <p:cNvGrpSpPr/>
        <p:nvPr/>
      </p:nvGrpSpPr>
      <p:grpSpPr>
        <a:xfrm>
          <a:off x="0" y="0"/>
          <a:ext cx="0" cy="0"/>
          <a:chOff x="0" y="0"/>
          <a:chExt cx="0" cy="0"/>
        </a:xfrm>
      </p:grpSpPr>
      <p:sp>
        <p:nvSpPr>
          <p:cNvPr id="198" name="Google Shape;198;p37"/>
          <p:cNvSpPr txBox="1"/>
          <p:nvPr>
            <p:ph type="title"/>
          </p:nvPr>
        </p:nvSpPr>
        <p:spPr>
          <a:xfrm rot="5400000">
            <a:off x="5350073" y="1467445"/>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37"/>
          <p:cNvSpPr txBox="1"/>
          <p:nvPr>
            <p:ph idx="1" type="body"/>
          </p:nvPr>
        </p:nvSpPr>
        <p:spPr>
          <a:xfrm rot="5400000">
            <a:off x="1349573" y="-447080"/>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9" name="Shape 209"/>
        <p:cNvGrpSpPr/>
        <p:nvPr/>
      </p:nvGrpSpPr>
      <p:grpSpPr>
        <a:xfrm>
          <a:off x="0" y="0"/>
          <a:ext cx="0" cy="0"/>
          <a:chOff x="0" y="0"/>
          <a:chExt cx="0" cy="0"/>
        </a:xfrm>
      </p:grpSpPr>
      <p:sp>
        <p:nvSpPr>
          <p:cNvPr id="210" name="Google Shape;210;p39"/>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39"/>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5" name="Shape 215"/>
        <p:cNvGrpSpPr/>
        <p:nvPr/>
      </p:nvGrpSpPr>
      <p:grpSpPr>
        <a:xfrm>
          <a:off x="0" y="0"/>
          <a:ext cx="0" cy="0"/>
          <a:chOff x="0" y="0"/>
          <a:chExt cx="0" cy="0"/>
        </a:xfrm>
      </p:grpSpPr>
      <p:sp>
        <p:nvSpPr>
          <p:cNvPr id="216" name="Google Shape;216;p40"/>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40"/>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40"/>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2" name="Shape 222"/>
        <p:cNvGrpSpPr/>
        <p:nvPr/>
      </p:nvGrpSpPr>
      <p:grpSpPr>
        <a:xfrm>
          <a:off x="0" y="0"/>
          <a:ext cx="0" cy="0"/>
          <a:chOff x="0" y="0"/>
          <a:chExt cx="0" cy="0"/>
        </a:xfrm>
      </p:grpSpPr>
      <p:sp>
        <p:nvSpPr>
          <p:cNvPr id="223" name="Google Shape;223;p41"/>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41"/>
          <p:cNvSpPr txBox="1"/>
          <p:nvPr>
            <p:ph idx="1" type="subTitle"/>
          </p:nvPr>
        </p:nvSpPr>
        <p:spPr>
          <a:xfrm>
            <a:off x="1143000" y="2701528"/>
            <a:ext cx="6858000" cy="1241821"/>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5" name="Google Shape;225;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8" name="Shape 228"/>
        <p:cNvGrpSpPr/>
        <p:nvPr/>
      </p:nvGrpSpPr>
      <p:grpSpPr>
        <a:xfrm>
          <a:off x="0" y="0"/>
          <a:ext cx="0" cy="0"/>
          <a:chOff x="0" y="0"/>
          <a:chExt cx="0" cy="0"/>
        </a:xfrm>
      </p:grpSpPr>
      <p:sp>
        <p:nvSpPr>
          <p:cNvPr id="229" name="Google Shape;229;p42"/>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p42"/>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31" name="Google Shape;231;p4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4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4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4" name="Shape 234"/>
        <p:cNvGrpSpPr/>
        <p:nvPr/>
      </p:nvGrpSpPr>
      <p:grpSpPr>
        <a:xfrm>
          <a:off x="0" y="0"/>
          <a:ext cx="0" cy="0"/>
          <a:chOff x="0" y="0"/>
          <a:chExt cx="0" cy="0"/>
        </a:xfrm>
      </p:grpSpPr>
      <p:sp>
        <p:nvSpPr>
          <p:cNvPr id="235" name="Google Shape;235;p43"/>
          <p:cNvSpPr txBox="1"/>
          <p:nvPr>
            <p:ph type="title"/>
          </p:nvPr>
        </p:nvSpPr>
        <p:spPr>
          <a:xfrm>
            <a:off x="629841"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43"/>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7" name="Google Shape;237;p43"/>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43"/>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9" name="Google Shape;239;p43"/>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4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4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4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 name="Shape 243"/>
        <p:cNvGrpSpPr/>
        <p:nvPr/>
      </p:nvGrpSpPr>
      <p:grpSpPr>
        <a:xfrm>
          <a:off x="0" y="0"/>
          <a:ext cx="0" cy="0"/>
          <a:chOff x="0" y="0"/>
          <a:chExt cx="0" cy="0"/>
        </a:xfrm>
      </p:grpSpPr>
      <p:sp>
        <p:nvSpPr>
          <p:cNvPr id="244" name="Google Shape;244;p44"/>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4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4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8" name="Shape 248"/>
        <p:cNvGrpSpPr/>
        <p:nvPr/>
      </p:nvGrpSpPr>
      <p:grpSpPr>
        <a:xfrm>
          <a:off x="0" y="0"/>
          <a:ext cx="0" cy="0"/>
          <a:chOff x="0" y="0"/>
          <a:chExt cx="0" cy="0"/>
        </a:xfrm>
      </p:grpSpPr>
      <p:sp>
        <p:nvSpPr>
          <p:cNvPr id="249" name="Google Shape;249;p4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4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4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2" name="Shape 252"/>
        <p:cNvGrpSpPr/>
        <p:nvPr/>
      </p:nvGrpSpPr>
      <p:grpSpPr>
        <a:xfrm>
          <a:off x="0" y="0"/>
          <a:ext cx="0" cy="0"/>
          <a:chOff x="0" y="0"/>
          <a:chExt cx="0" cy="0"/>
        </a:xfrm>
      </p:grpSpPr>
      <p:sp>
        <p:nvSpPr>
          <p:cNvPr id="253" name="Google Shape;253;p46"/>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46"/>
          <p:cNvSpPr txBox="1"/>
          <p:nvPr>
            <p:ph idx="1" type="body"/>
          </p:nvPr>
        </p:nvSpPr>
        <p:spPr>
          <a:xfrm>
            <a:off x="3887391" y="740570"/>
            <a:ext cx="4629150" cy="3655219"/>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5" name="Google Shape;255;p46"/>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6" name="Google Shape;256;p4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p4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4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9" name="Shape 259"/>
        <p:cNvGrpSpPr/>
        <p:nvPr/>
      </p:nvGrpSpPr>
      <p:grpSpPr>
        <a:xfrm>
          <a:off x="0" y="0"/>
          <a:ext cx="0" cy="0"/>
          <a:chOff x="0" y="0"/>
          <a:chExt cx="0" cy="0"/>
        </a:xfrm>
      </p:grpSpPr>
      <p:sp>
        <p:nvSpPr>
          <p:cNvPr id="260" name="Google Shape;260;p47"/>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47"/>
          <p:cNvSpPr/>
          <p:nvPr>
            <p:ph idx="2" type="pic"/>
          </p:nvPr>
        </p:nvSpPr>
        <p:spPr>
          <a:xfrm>
            <a:off x="3887391" y="740570"/>
            <a:ext cx="4629150" cy="3655219"/>
          </a:xfrm>
          <a:prstGeom prst="rect">
            <a:avLst/>
          </a:prstGeom>
          <a:noFill/>
          <a:ln>
            <a:noFill/>
          </a:ln>
        </p:spPr>
      </p:sp>
      <p:sp>
        <p:nvSpPr>
          <p:cNvPr id="262" name="Google Shape;262;p47"/>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3" name="Google Shape;263;p4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4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4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6" name="Shape 266"/>
        <p:cNvGrpSpPr/>
        <p:nvPr/>
      </p:nvGrpSpPr>
      <p:grpSpPr>
        <a:xfrm>
          <a:off x="0" y="0"/>
          <a:ext cx="0" cy="0"/>
          <a:chOff x="0" y="0"/>
          <a:chExt cx="0" cy="0"/>
        </a:xfrm>
      </p:grpSpPr>
      <p:sp>
        <p:nvSpPr>
          <p:cNvPr id="267" name="Google Shape;267;p48"/>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 name="Google Shape;268;p48"/>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9" name="Google Shape;269;p4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p4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4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2" name="Shape 272"/>
        <p:cNvGrpSpPr/>
        <p:nvPr/>
      </p:nvGrpSpPr>
      <p:grpSpPr>
        <a:xfrm>
          <a:off x="0" y="0"/>
          <a:ext cx="0" cy="0"/>
          <a:chOff x="0" y="0"/>
          <a:chExt cx="0" cy="0"/>
        </a:xfrm>
      </p:grpSpPr>
      <p:sp>
        <p:nvSpPr>
          <p:cNvPr id="273" name="Google Shape;273;p49"/>
          <p:cNvSpPr txBox="1"/>
          <p:nvPr>
            <p:ph type="title"/>
          </p:nvPr>
        </p:nvSpPr>
        <p:spPr>
          <a:xfrm rot="5400000">
            <a:off x="5350073" y="1467445"/>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49"/>
          <p:cNvSpPr txBox="1"/>
          <p:nvPr>
            <p:ph idx="1" type="body"/>
          </p:nvPr>
        </p:nvSpPr>
        <p:spPr>
          <a:xfrm rot="5400000">
            <a:off x="1349573" y="-447080"/>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4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4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7" name="Google Shape;277;p4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4" name="Shape 284"/>
        <p:cNvGrpSpPr/>
        <p:nvPr/>
      </p:nvGrpSpPr>
      <p:grpSpPr>
        <a:xfrm>
          <a:off x="0" y="0"/>
          <a:ext cx="0" cy="0"/>
          <a:chOff x="0" y="0"/>
          <a:chExt cx="0" cy="0"/>
        </a:xfrm>
      </p:grpSpPr>
      <p:sp>
        <p:nvSpPr>
          <p:cNvPr id="285" name="Google Shape;285;p51"/>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5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7" name="Google Shape;287;p5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8" name="Google Shape;288;p5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9" name="Google Shape;289;p5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2.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7" name="Google Shape;127;p2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8" name="Google Shape;128;p2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9" name="Google Shape;129;p2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0" name="Google Shape;130;p2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8"/>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5" name="Google Shape;205;p38"/>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6" name="Google Shape;206;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7" name="Google Shape;207;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8" name="Google Shape;208;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sp>
        <p:nvSpPr>
          <p:cNvPr id="279" name="Google Shape;279;p50"/>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0" name="Google Shape;280;p50"/>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281" name="Google Shape;281;p5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82" name="Google Shape;282;p5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283" name="Google Shape;283;p5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www150.statcan.gc.ca/n1/daily-quotidien/220921/g-a001-eng.htm"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www150.statcan.gc.ca/n1/daily-quotidien/220921/g-a002-eng.htm" TargetMode="Externa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150.statcan.gc.ca/n1/daily-quotidien/220921/mc-a001-eng.htm" TargetMode="Externa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150.statcan.gc.ca/n1/daily-quotidien/220921/mc-a002-eng.htm"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www150.statcan.gc.ca/n1/daily-quotidien/220921/mc-a003-eng.htm" TargetMode="Externa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hyperlink" Target="https://www150.statcan.gc.ca/n1/daily-quotidien/220921/mc-a004-eng.htm" TargetMode="Externa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1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9.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6.xml"/><Relationship Id="rId3" Type="http://schemas.openxmlformats.org/officeDocument/2006/relationships/image" Target="../media/image2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7.xml"/><Relationship Id="rId3" Type="http://schemas.openxmlformats.org/officeDocument/2006/relationships/image" Target="../media/image21.jpg"/><Relationship Id="rId4"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 Id="rId3" Type="http://schemas.openxmlformats.org/officeDocument/2006/relationships/image" Target="../media/image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0.xml"/><Relationship Id="rId3" Type="http://schemas.openxmlformats.org/officeDocument/2006/relationships/image" Target="../media/image1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1.xml"/><Relationship Id="rId3" Type="http://schemas.openxmlformats.org/officeDocument/2006/relationships/image" Target="../media/image16.png"/><Relationship Id="rId4" Type="http://schemas.openxmlformats.org/officeDocument/2006/relationships/image" Target="../media/image24.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2.xml"/><Relationship Id="rId3" Type="http://schemas.openxmlformats.org/officeDocument/2006/relationships/image" Target="../media/image25.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3.xml"/><Relationship Id="rId3" Type="http://schemas.openxmlformats.org/officeDocument/2006/relationships/image" Target="../media/image26.png"/><Relationship Id="rId4" Type="http://schemas.openxmlformats.org/officeDocument/2006/relationships/image" Target="../media/image3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 Id="rId3" Type="http://schemas.openxmlformats.org/officeDocument/2006/relationships/image" Target="../media/image27.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 Id="rId3" Type="http://schemas.openxmlformats.org/officeDocument/2006/relationships/image" Target="../media/image29.png"/><Relationship Id="rId4" Type="http://schemas.openxmlformats.org/officeDocument/2006/relationships/image" Target="../media/image2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6.xml"/><Relationship Id="rId3" Type="http://schemas.openxmlformats.org/officeDocument/2006/relationships/image" Target="../media/image3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7.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9.xml"/><Relationship Id="rId3" Type="http://schemas.openxmlformats.org/officeDocument/2006/relationships/image" Target="../media/image38.jp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 Id="rId3"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3.xml"/><Relationship Id="rId3" Type="http://schemas.openxmlformats.org/officeDocument/2006/relationships/image" Target="../media/image3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4.xml"/><Relationship Id="rId3"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5.xml"/><Relationship Id="rId3" Type="http://schemas.openxmlformats.org/officeDocument/2006/relationships/image" Target="../media/image4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6.xml"/><Relationship Id="rId3" Type="http://schemas.openxmlformats.org/officeDocument/2006/relationships/image" Target="../media/image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7.xml"/><Relationship Id="rId3" Type="http://schemas.openxmlformats.org/officeDocument/2006/relationships/image" Target="../media/image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8.xml"/><Relationship Id="rId3" Type="http://schemas.openxmlformats.org/officeDocument/2006/relationships/image" Target="../media/image4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9.xml"/><Relationship Id="rId3" Type="http://schemas.openxmlformats.org/officeDocument/2006/relationships/image" Target="../media/image4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0.xml"/><Relationship Id="rId3" Type="http://schemas.openxmlformats.org/officeDocument/2006/relationships/image" Target="../media/image4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1.xml"/><Relationship Id="rId3" Type="http://schemas.openxmlformats.org/officeDocument/2006/relationships/image" Target="../media/image40.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2.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95" name="Google Shape;295;p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First Nations </a:t>
            </a:r>
            <a:endParaRPr b="1" sz="3200"/>
          </a:p>
        </p:txBody>
      </p:sp>
      <p:sp>
        <p:nvSpPr>
          <p:cNvPr id="359" name="Google Shape;359;p61"/>
          <p:cNvSpPr txBox="1"/>
          <p:nvPr>
            <p:ph idx="1" type="body"/>
          </p:nvPr>
        </p:nvSpPr>
        <p:spPr>
          <a:xfrm>
            <a:off x="457200" y="951570"/>
            <a:ext cx="8229600" cy="388843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b="1" lang="en" sz="1800"/>
              <a:t>First Nations are peoples who reside below the Arctic</a:t>
            </a:r>
            <a:r>
              <a:rPr lang="en" sz="1800"/>
              <a:t>. They are part of a continuum of peoples who despite social, linguistic and cultural diversity stretch from boreal Canada to South America. </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a:t>In Canada, First Nations are divided into 2 groups: </a:t>
            </a:r>
            <a:r>
              <a:rPr b="1" lang="en" sz="1800" u="sng"/>
              <a:t>Status</a:t>
            </a:r>
            <a:r>
              <a:rPr b="1" lang="en" sz="1800"/>
              <a:t> and </a:t>
            </a:r>
            <a:r>
              <a:rPr b="1" lang="en" sz="1800" u="sng"/>
              <a:t>Non-status</a:t>
            </a:r>
            <a:r>
              <a:rPr lang="en" sz="1800"/>
              <a:t>.</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u="sng"/>
              <a:t>‘Status Indians’</a:t>
            </a:r>
            <a:endParaRPr sz="1800" u="sng"/>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Recognized by the Department of Aboriginal Affairs as </a:t>
            </a:r>
            <a:r>
              <a:rPr lang="en" sz="1800" u="sng"/>
              <a:t>legal members of an existing First Nations band</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They are the </a:t>
            </a:r>
            <a:r>
              <a:rPr lang="en" sz="1800" u="sng"/>
              <a:t>largest group</a:t>
            </a:r>
            <a:r>
              <a:rPr lang="en" sz="1800"/>
              <a:t>, estimated at about 565,000.</a:t>
            </a:r>
            <a:endParaRPr/>
          </a:p>
          <a:p>
            <a:pPr indent="0" lvl="0" marL="0" rtl="0" algn="l">
              <a:spcBef>
                <a:spcPts val="360"/>
              </a:spcBef>
              <a:spcAft>
                <a:spcPts val="0"/>
              </a:spcAft>
              <a:buClr>
                <a:schemeClr val="dk1"/>
              </a:buClr>
              <a:buSzPts val="1800"/>
              <a:buNone/>
            </a:pPr>
            <a:r>
              <a:t/>
            </a:r>
            <a:endParaRPr sz="1800" u="sng"/>
          </a:p>
          <a:p>
            <a:pPr indent="-342900" lvl="0" marL="342900" rtl="0" algn="l">
              <a:spcBef>
                <a:spcPts val="360"/>
              </a:spcBef>
              <a:spcAft>
                <a:spcPts val="0"/>
              </a:spcAft>
              <a:buClr>
                <a:schemeClr val="dk1"/>
              </a:buClr>
              <a:buSzPts val="1800"/>
              <a:buChar char="•"/>
            </a:pPr>
            <a:r>
              <a:rPr lang="en" sz="1800" u="sng"/>
              <a:t>Status means eligibility for certain government programs</a:t>
            </a:r>
            <a:r>
              <a:rPr lang="en" sz="1800"/>
              <a:t>; some are specific to treaty rights.</a:t>
            </a:r>
            <a:endParaRPr/>
          </a:p>
          <a:p>
            <a:pPr indent="0" lvl="0" marL="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First Nations </a:t>
            </a:r>
            <a:endParaRPr sz="3200"/>
          </a:p>
        </p:txBody>
      </p:sp>
      <p:sp>
        <p:nvSpPr>
          <p:cNvPr id="365" name="Google Shape;365;p62"/>
          <p:cNvSpPr txBox="1"/>
          <p:nvPr>
            <p:ph idx="1" type="body"/>
          </p:nvPr>
        </p:nvSpPr>
        <p:spPr>
          <a:xfrm>
            <a:off x="457200" y="843558"/>
            <a:ext cx="8229600" cy="39964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lang="en" sz="1800"/>
              <a:t>‘Status Indians’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A ‘status card’ provides some privileges, e.g., income tax exemption for those on reserves.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Those living off-reserve have the same rights and responsibilities as other Canadians. </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Eligibility is determined through ancestry, not through blood.</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Status is gained through inheritance of status itself. Note: Individuals must marry another status person for their children to inherit it.</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Historically, Indian status brought more restrictions than privileges. For example: required to live on reserves, subject to movement restrictions, barred from voting, not allowed to drink alcohol, closely supervised by Indian agents on reserves.</a:t>
            </a:r>
            <a:endParaRPr/>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3"/>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First Nations </a:t>
            </a:r>
            <a:endParaRPr sz="3200"/>
          </a:p>
        </p:txBody>
      </p:sp>
      <p:sp>
        <p:nvSpPr>
          <p:cNvPr id="371" name="Google Shape;371;p63"/>
          <p:cNvSpPr txBox="1"/>
          <p:nvPr>
            <p:ph idx="1" type="body"/>
          </p:nvPr>
        </p:nvSpPr>
        <p:spPr>
          <a:xfrm>
            <a:off x="457200" y="843558"/>
            <a:ext cx="8229600" cy="39964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lang="en" sz="1800"/>
              <a:t>‘Status Indians’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They were wards of the state, with status similar to children. The restrictions could only be removed by giving up status, leaving the reserve and assimilating into the general population</a:t>
            </a:r>
            <a:r>
              <a:rPr lang="en" sz="1800"/>
              <a:t>.</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u="sng"/>
              <a:t>‘Non-status Indians’</a:t>
            </a:r>
            <a:endParaRPr sz="1800" u="sng"/>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These are people (approximately 130,000) of aboriginal ancestry who self-identify as First Nations but cannot claim status.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Reasons vary for self-identified First Nations not being able to claim status: Common reasons include ancestors voluntarily having given up status, females losing status by marrying non-First Nations, and lack of documentation.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Non-status peoples are </a:t>
            </a:r>
            <a:r>
              <a:rPr lang="en" sz="1800" u="sng"/>
              <a:t>not</a:t>
            </a:r>
            <a:r>
              <a:rPr lang="en" sz="1800"/>
              <a:t> eligible for government programs or services provided for status Indians.</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4"/>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First Nations </a:t>
            </a:r>
            <a:endParaRPr sz="3200"/>
          </a:p>
        </p:txBody>
      </p:sp>
      <p:sp>
        <p:nvSpPr>
          <p:cNvPr id="377" name="Google Shape;377;p64"/>
          <p:cNvSpPr txBox="1"/>
          <p:nvPr>
            <p:ph idx="1" type="body"/>
          </p:nvPr>
        </p:nvSpPr>
        <p:spPr>
          <a:xfrm>
            <a:off x="457200" y="843558"/>
            <a:ext cx="8229600" cy="3996444"/>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1800"/>
              <a:buNone/>
            </a:pPr>
            <a:r>
              <a:rPr lang="en" sz="1800"/>
              <a:t>‘Non-status Indians’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Do not have the right to reside on First Nations reserves.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However, government recognition has no bearing on their participation in aboriginal culture and society. </a:t>
            </a:r>
            <a:endParaRPr/>
          </a:p>
          <a:p>
            <a:pPr indent="-228600" lvl="0" marL="34290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u="sng"/>
              <a:t>Status vs. Non-status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existence of status and the right of Canadian governments to decide who is aboriginal or not is very contentious.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Recently, federal and provincial/territorial governments have extended various services to non-status peoples without formal status or access to services.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Many are reclaiming their heritage and identity even without the benefits of status.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5"/>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Inuit </a:t>
            </a:r>
            <a:endParaRPr b="1" sz="3200"/>
          </a:p>
        </p:txBody>
      </p:sp>
      <p:sp>
        <p:nvSpPr>
          <p:cNvPr id="383" name="Google Shape;383;p65"/>
          <p:cNvSpPr txBox="1"/>
          <p:nvPr>
            <p:ph idx="1" type="body"/>
          </p:nvPr>
        </p:nvSpPr>
        <p:spPr>
          <a:xfrm>
            <a:off x="457200" y="843558"/>
            <a:ext cx="8229600" cy="3996444"/>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Inuit are peoples inhabiting Canada’s High Arctic.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They are closely related to indigenous peoples in high arctic regions in other countries, such as in Greenland, Alaska, and the Russian arctic.</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Inuit comprise the majority of the population in Nunavut, Canada’s newest territory, and in the Northwest Territories, northern Quebec, and northern Labrador.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Collectively across these Canadian regions, they are referred to as Inuit Nunangat.</a:t>
            </a:r>
            <a:endParaRPr/>
          </a:p>
          <a:p>
            <a:pPr indent="0" lvl="0" marL="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6"/>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Métis </a:t>
            </a:r>
            <a:endParaRPr b="1" sz="3200"/>
          </a:p>
        </p:txBody>
      </p:sp>
      <p:sp>
        <p:nvSpPr>
          <p:cNvPr id="389" name="Google Shape;389;p66"/>
          <p:cNvSpPr txBox="1"/>
          <p:nvPr>
            <p:ph idx="1" type="body"/>
          </p:nvPr>
        </p:nvSpPr>
        <p:spPr>
          <a:xfrm>
            <a:off x="457200" y="843558"/>
            <a:ext cx="8229600" cy="399644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The population is approximately 400,000.</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Métis are descendants of marriages between aboriginal women, and fur traders and explorers.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Traditionally, the origin of the Métis was in the Red River settlement of the Hudson Bay Company, and also the largest settlement.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Many settlements spread across Canada, wherever trading posts emerged.</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A hybrid culture evolved from mixed ancestry combining First Nations and Europeans.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In 1967, the government recognized the Métis as a distinct people.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They survived the Northwest Rebellions (1869-1885).</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7"/>
          <p:cNvSpPr txBox="1"/>
          <p:nvPr>
            <p:ph type="title"/>
          </p:nvPr>
        </p:nvSpPr>
        <p:spPr>
          <a:xfrm>
            <a:off x="457200" y="141480"/>
            <a:ext cx="8229600" cy="54006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Canadian Indigenous demographics </a:t>
            </a:r>
            <a:endParaRPr b="1" sz="3200"/>
          </a:p>
        </p:txBody>
      </p:sp>
      <p:sp>
        <p:nvSpPr>
          <p:cNvPr id="395" name="Google Shape;395;p67"/>
          <p:cNvSpPr txBox="1"/>
          <p:nvPr>
            <p:ph idx="1" type="body"/>
          </p:nvPr>
        </p:nvSpPr>
        <p:spPr>
          <a:xfrm>
            <a:off x="395536" y="735546"/>
            <a:ext cx="8229600" cy="426647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The Indigenous population is </a:t>
            </a:r>
            <a:r>
              <a:rPr b="1" lang="en" sz="1800"/>
              <a:t>much younger than the non-Indigenous population</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Indigenous peoples</a:t>
            </a:r>
            <a:r>
              <a:rPr lang="en" sz="1800"/>
              <a:t>, at about 1,800,000, </a:t>
            </a:r>
            <a:r>
              <a:rPr b="1" lang="en" sz="1800"/>
              <a:t>comprise</a:t>
            </a:r>
            <a:r>
              <a:rPr lang="en" sz="1800"/>
              <a:t> </a:t>
            </a:r>
            <a:r>
              <a:rPr b="1" lang="en" sz="1800"/>
              <a:t>about 5% of Canada’s population</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Indigenous population in Canada </a:t>
            </a:r>
            <a:r>
              <a:rPr b="1" lang="en" sz="1800"/>
              <a:t>grew by 9.4% between 2016-2021</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u="sng"/>
              <a:t>First Nations population</a:t>
            </a:r>
            <a:r>
              <a:rPr lang="en" sz="1800"/>
              <a:t>: </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Approximately 1,050,000; grew by 9.7% from 2016-21.</a:t>
            </a:r>
            <a:endParaRPr/>
          </a:p>
          <a:p>
            <a:pPr indent="-285750" lvl="1" marL="742950" rtl="0" algn="l">
              <a:spcBef>
                <a:spcPts val="360"/>
              </a:spcBef>
              <a:spcAft>
                <a:spcPts val="0"/>
              </a:spcAft>
              <a:buClr>
                <a:schemeClr val="dk1"/>
              </a:buClr>
              <a:buSzPts val="1800"/>
              <a:buChar char="–"/>
            </a:pPr>
            <a:r>
              <a:rPr lang="en" sz="1800"/>
              <a:t>753,000 with registered treaty Indian status. 41% lived on reserve, 59% off-reserve.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u="sng"/>
              <a:t>Métis</a:t>
            </a:r>
            <a:r>
              <a:rPr lang="en" sz="1800"/>
              <a:t>: </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Approximately 624,000; grew by 6.3% from 2016-21.</a:t>
            </a:r>
            <a:endParaRPr/>
          </a:p>
          <a:p>
            <a:pPr indent="-285750" lvl="1" marL="742950" rtl="0" algn="l">
              <a:spcBef>
                <a:spcPts val="360"/>
              </a:spcBef>
              <a:spcAft>
                <a:spcPts val="0"/>
              </a:spcAft>
              <a:buClr>
                <a:schemeClr val="dk1"/>
              </a:buClr>
              <a:buSzPts val="1800"/>
              <a:buChar char="–"/>
            </a:pPr>
            <a:r>
              <a:rPr lang="en" sz="1800"/>
              <a:t>About 225,000 are members of Métis organizations or settlements.</a:t>
            </a:r>
            <a:endParaRPr sz="1800"/>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8"/>
          <p:cNvSpPr txBox="1"/>
          <p:nvPr>
            <p:ph type="title"/>
          </p:nvPr>
        </p:nvSpPr>
        <p:spPr>
          <a:xfrm>
            <a:off x="457200" y="141480"/>
            <a:ext cx="8229600" cy="54006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Indigenous demographics </a:t>
            </a:r>
            <a:endParaRPr sz="3200"/>
          </a:p>
        </p:txBody>
      </p:sp>
      <p:sp>
        <p:nvSpPr>
          <p:cNvPr id="401" name="Google Shape;401;p68"/>
          <p:cNvSpPr txBox="1"/>
          <p:nvPr>
            <p:ph idx="1" type="body"/>
          </p:nvPr>
        </p:nvSpPr>
        <p:spPr>
          <a:xfrm>
            <a:off x="395536" y="735546"/>
            <a:ext cx="8229600" cy="426647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b="1" lang="en" sz="1800" u="sng"/>
              <a:t>Inuit</a:t>
            </a:r>
            <a:r>
              <a:rPr lang="en" sz="1800"/>
              <a:t>: </a:t>
            </a:r>
            <a:endParaRPr/>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Approximately 71,000; grew by 8.5% from 2016-21.</a:t>
            </a:r>
            <a:endParaRPr/>
          </a:p>
          <a:p>
            <a:pPr indent="-285750" lvl="1" marL="742950" rtl="0" algn="l">
              <a:spcBef>
                <a:spcPts val="360"/>
              </a:spcBef>
              <a:spcAft>
                <a:spcPts val="0"/>
              </a:spcAft>
              <a:buClr>
                <a:schemeClr val="dk1"/>
              </a:buClr>
              <a:buSzPts val="1800"/>
              <a:buChar char="–"/>
            </a:pPr>
            <a:r>
              <a:rPr lang="en" sz="1800"/>
              <a:t>The majority (69%) live in Nunangat.</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Reasons for growth</a:t>
            </a:r>
            <a:endParaRPr sz="1800"/>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u="sng"/>
              <a:t>Natural growth</a:t>
            </a:r>
            <a:r>
              <a:rPr lang="en" sz="1800"/>
              <a:t>: </a:t>
            </a:r>
            <a:r>
              <a:rPr b="1" lang="en" sz="1800"/>
              <a:t>higher birth rates and increasing longevity</a:t>
            </a:r>
            <a:r>
              <a:rPr lang="en" sz="1800"/>
              <a:t>.</a:t>
            </a:r>
            <a:endParaRPr/>
          </a:p>
          <a:p>
            <a:pPr indent="-285750" lvl="1" marL="742950" rtl="0" algn="l">
              <a:spcBef>
                <a:spcPts val="360"/>
              </a:spcBef>
              <a:spcAft>
                <a:spcPts val="0"/>
              </a:spcAft>
              <a:buClr>
                <a:schemeClr val="dk1"/>
              </a:buClr>
              <a:buSzPts val="1800"/>
              <a:buChar char="–"/>
            </a:pPr>
            <a:r>
              <a:rPr lang="en" sz="1800" u="sng"/>
              <a:t>Response mobility</a:t>
            </a:r>
            <a:r>
              <a:rPr lang="en" sz="1800"/>
              <a:t>: refers to people who responded differently over time to Indigenous identity; </a:t>
            </a:r>
            <a:r>
              <a:rPr b="1" lang="en" sz="1800"/>
              <a:t>some who previously did not identify as Indigenous now do</a:t>
            </a:r>
            <a:r>
              <a:rPr lang="en" sz="1800"/>
              <a:t>.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Canada’s Indigenous population is one of the largest countries that share a similar colonial history – more than double than in Australia and the number of Maori in New Zealand.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9"/>
          <p:cNvSpPr txBox="1"/>
          <p:nvPr>
            <p:ph type="title"/>
          </p:nvPr>
        </p:nvSpPr>
        <p:spPr>
          <a:xfrm>
            <a:off x="457200" y="141480"/>
            <a:ext cx="8229600" cy="81009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br>
              <a:rPr b="1" lang="en" sz="2000" u="sng"/>
            </a:br>
            <a:r>
              <a:rPr b="1" lang="en" sz="2000" u="sng"/>
              <a:t>Over 1.8 million Indigenous people counted in the 2021 Census</a:t>
            </a:r>
            <a:br>
              <a:rPr lang="en" sz="2000"/>
            </a:br>
            <a:r>
              <a:rPr lang="en" sz="2000"/>
              <a:t>Most Indigenous people live in Ontario and Western Canada, but account for larger</a:t>
            </a:r>
            <a:br>
              <a:rPr lang="en" sz="2000"/>
            </a:br>
            <a:r>
              <a:rPr lang="en" sz="2000"/>
              <a:t>share of overall population in territories</a:t>
            </a:r>
            <a:br>
              <a:rPr lang="en" sz="2000"/>
            </a:br>
            <a:endParaRPr sz="2000"/>
          </a:p>
        </p:txBody>
      </p:sp>
      <p:pic>
        <p:nvPicPr>
          <p:cNvPr descr="Thumbnail for Infographic 1: Most Indigenous people live in Ontario and Western Canada, but account for larger share of overall population in territories" id="407" name="Google Shape;407;p69">
            <a:hlinkClick r:id="rId3"/>
          </p:cNvPr>
          <p:cNvPicPr preferRelativeResize="0"/>
          <p:nvPr>
            <p:ph idx="1" type="body"/>
          </p:nvPr>
        </p:nvPicPr>
        <p:blipFill rotWithShape="1">
          <a:blip r:embed="rId4">
            <a:alphaModFix/>
          </a:blip>
          <a:srcRect b="0" l="0" r="0" t="0"/>
          <a:stretch/>
        </p:blipFill>
        <p:spPr>
          <a:xfrm>
            <a:off x="611560" y="1167594"/>
            <a:ext cx="7716326" cy="35838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0"/>
          <p:cNvSpPr txBox="1"/>
          <p:nvPr>
            <p:ph type="title"/>
          </p:nvPr>
        </p:nvSpPr>
        <p:spPr>
          <a:xfrm>
            <a:off x="457200" y="141480"/>
            <a:ext cx="8229600" cy="864096"/>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br>
              <a:rPr b="1" lang="en" sz="1800"/>
            </a:br>
            <a:br>
              <a:rPr b="1" lang="en" sz="1800"/>
            </a:br>
            <a:r>
              <a:rPr b="1" lang="en" sz="2000" u="sng"/>
              <a:t>Indigenous population still growing faster than non-Indigenous population, but pace of growth has slowed</a:t>
            </a:r>
            <a:r>
              <a:rPr lang="en" sz="2000"/>
              <a:t>. Population growth slows in 2021 among First Nations with Registered or Treaty Indian status, Métis and Inuit, compared with five years earlier</a:t>
            </a:r>
            <a:br>
              <a:rPr lang="en" sz="2000"/>
            </a:br>
            <a:br>
              <a:rPr lang="en" sz="1800"/>
            </a:br>
            <a:endParaRPr sz="1800"/>
          </a:p>
        </p:txBody>
      </p:sp>
      <p:pic>
        <p:nvPicPr>
          <p:cNvPr descr="Thumbnail for Infographic 2: Population growth slows in 2021 among First Nations people with Registered or Treaty Indian status, Métis and Inuit, compared with five years earlier" id="413" name="Google Shape;413;p70">
            <a:hlinkClick r:id="rId3"/>
          </p:cNvPr>
          <p:cNvPicPr preferRelativeResize="0"/>
          <p:nvPr>
            <p:ph idx="1" type="body"/>
          </p:nvPr>
        </p:nvPicPr>
        <p:blipFill rotWithShape="1">
          <a:blip r:embed="rId4">
            <a:alphaModFix/>
          </a:blip>
          <a:srcRect b="0" l="0" r="0" t="0"/>
          <a:stretch/>
        </p:blipFill>
        <p:spPr>
          <a:xfrm>
            <a:off x="827584" y="1113588"/>
            <a:ext cx="7394813" cy="37467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3"/>
          <p:cNvSpPr/>
          <p:nvPr/>
        </p:nvSpPr>
        <p:spPr>
          <a:xfrm>
            <a:off x="2286"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1" name="Google Shape;301;p53"/>
          <p:cNvSpPr/>
          <p:nvPr/>
        </p:nvSpPr>
        <p:spPr>
          <a:xfrm>
            <a:off x="0" y="0"/>
            <a:ext cx="9144000" cy="5143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2" name="Google Shape;302;p53"/>
          <p:cNvSpPr/>
          <p:nvPr/>
        </p:nvSpPr>
        <p:spPr>
          <a:xfrm>
            <a:off x="0" y="0"/>
            <a:ext cx="9144000" cy="5143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3" name="Google Shape;303;p53"/>
          <p:cNvSpPr/>
          <p:nvPr/>
        </p:nvSpPr>
        <p:spPr>
          <a:xfrm>
            <a:off x="2111948" y="111697"/>
            <a:ext cx="4920107" cy="492010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4" name="Google Shape;304;p53"/>
          <p:cNvSpPr txBox="1"/>
          <p:nvPr>
            <p:ph type="ctrTitle"/>
          </p:nvPr>
        </p:nvSpPr>
        <p:spPr>
          <a:xfrm>
            <a:off x="2486274" y="1035565"/>
            <a:ext cx="4171454" cy="188513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b="1" lang="en"/>
              <a:t>Indigenous Health</a:t>
            </a:r>
            <a:endParaRPr b="1"/>
          </a:p>
        </p:txBody>
      </p:sp>
      <p:sp>
        <p:nvSpPr>
          <p:cNvPr id="305" name="Google Shape;305;p53"/>
          <p:cNvSpPr txBox="1"/>
          <p:nvPr>
            <p:ph idx="1" type="subTitle"/>
          </p:nvPr>
        </p:nvSpPr>
        <p:spPr>
          <a:xfrm>
            <a:off x="2486274" y="3057604"/>
            <a:ext cx="4171454" cy="115094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ctr">
              <a:spcBef>
                <a:spcPts val="0"/>
              </a:spcBef>
              <a:spcAft>
                <a:spcPts val="0"/>
              </a:spcAft>
              <a:buClr>
                <a:srgbClr val="888888"/>
              </a:buClr>
              <a:buSzPct val="100000"/>
              <a:buNone/>
            </a:pPr>
            <a:r>
              <a:t/>
            </a:r>
            <a:endParaRPr/>
          </a:p>
          <a:p>
            <a:pPr indent="0" lvl="0" marL="0" rtl="0" algn="ctr">
              <a:spcBef>
                <a:spcPts val="496"/>
              </a:spcBef>
              <a:spcAft>
                <a:spcPts val="0"/>
              </a:spcAft>
              <a:buClr>
                <a:srgbClr val="888888"/>
              </a:buClr>
              <a:buSzPct val="100000"/>
              <a:buNone/>
            </a:pPr>
            <a:r>
              <a:rPr lang="en"/>
              <a:t>Health Information Science 140</a:t>
            </a:r>
            <a:endParaRPr/>
          </a:p>
          <a:p>
            <a:pPr indent="0" lvl="0" marL="0" rtl="0" algn="ctr">
              <a:spcBef>
                <a:spcPts val="496"/>
              </a:spcBef>
              <a:spcAft>
                <a:spcPts val="0"/>
              </a:spcAft>
              <a:buClr>
                <a:srgbClr val="888888"/>
              </a:buClr>
              <a:buSzPct val="100000"/>
              <a:buNone/>
            </a:pPr>
            <a:r>
              <a:rPr lang="en"/>
              <a:t>University of Victoria </a:t>
            </a:r>
            <a:endParaRPr/>
          </a:p>
        </p:txBody>
      </p:sp>
      <p:sp>
        <p:nvSpPr>
          <p:cNvPr id="306" name="Google Shape;306;p53"/>
          <p:cNvSpPr/>
          <p:nvPr/>
        </p:nvSpPr>
        <p:spPr>
          <a:xfrm flipH="1" rot="-1219951">
            <a:off x="1982763" y="-183493"/>
            <a:ext cx="4887851" cy="5488438"/>
          </a:xfrm>
          <a:prstGeom prst="arc">
            <a:avLst>
              <a:gd fmla="val 16200000" name="adj1"/>
              <a:gd fmla="val 20093138" name="adj2"/>
            </a:avLst>
          </a:prstGeom>
          <a:noFill/>
          <a:ln cap="rnd" cmpd="sng" w="127000">
            <a:solidFill>
              <a:schemeClr val="accent4">
                <a:alpha val="94901"/>
              </a:schemeClr>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07" name="Google Shape;307;p53"/>
          <p:cNvSpPr/>
          <p:nvPr/>
        </p:nvSpPr>
        <p:spPr>
          <a:xfrm>
            <a:off x="6150746" y="3983230"/>
            <a:ext cx="529461" cy="515099"/>
          </a:xfrm>
          <a:prstGeom prst="ellips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1"/>
          <p:cNvSpPr txBox="1"/>
          <p:nvPr>
            <p:ph type="title"/>
          </p:nvPr>
        </p:nvSpPr>
        <p:spPr>
          <a:xfrm>
            <a:off x="457200" y="87474"/>
            <a:ext cx="8229600" cy="59406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Where are First Nations people living?</a:t>
            </a:r>
            <a:endParaRPr sz="3200"/>
          </a:p>
        </p:txBody>
      </p:sp>
      <p:sp>
        <p:nvSpPr>
          <p:cNvPr id="419" name="Google Shape;419;p71"/>
          <p:cNvSpPr txBox="1"/>
          <p:nvPr>
            <p:ph idx="1" type="body"/>
          </p:nvPr>
        </p:nvSpPr>
        <p:spPr>
          <a:xfrm>
            <a:off x="457200" y="843558"/>
            <a:ext cx="8229600" cy="405045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800"/>
              <a:buChar char="•"/>
            </a:pPr>
            <a:r>
              <a:rPr lang="en" sz="1800"/>
              <a:t>In 2021, </a:t>
            </a:r>
            <a:r>
              <a:rPr b="1" lang="en" sz="1800"/>
              <a:t>4 in 10 First Nations people with Registered or Treaty Indian status lived on reserve</a:t>
            </a:r>
            <a:r>
              <a:rPr lang="en" sz="1800"/>
              <a:t>.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Note: ‘On reserve’ refers to census subdivisions legally affiliated with bands. However, while this definition applies to some First Nations that have signed a modern treaty or a self-government agreement, it does not apply to all. For example, most First Nations in the Northwest Territories and Yukon have signed modern treaties, but their administered lands are not considered on reserve.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Regionally</a:t>
            </a:r>
            <a:r>
              <a:rPr lang="en" sz="1800"/>
              <a:t>, </a:t>
            </a:r>
            <a:r>
              <a:rPr lang="en" sz="1800" u="sng"/>
              <a:t>more than half (55.5%)</a:t>
            </a:r>
            <a:r>
              <a:rPr lang="en" sz="1800"/>
              <a:t> of all First Nations people </a:t>
            </a:r>
            <a:r>
              <a:rPr lang="en" sz="1800" u="sng"/>
              <a:t>lived in Western Canada</a:t>
            </a:r>
            <a:r>
              <a:rPr lang="en" sz="1800"/>
              <a:t>, and </a:t>
            </a:r>
            <a:r>
              <a:rPr lang="en" sz="1800" u="sng"/>
              <a:t>7.6% resided in Atlantic Canada</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Provincially</a:t>
            </a:r>
            <a:r>
              <a:rPr lang="en" sz="1800"/>
              <a:t>, </a:t>
            </a:r>
            <a:r>
              <a:rPr lang="en" sz="1800" u="sng"/>
              <a:t>Ontario had the largest number</a:t>
            </a:r>
            <a:r>
              <a:rPr lang="en" sz="1800"/>
              <a:t> of First Nations people (251,000), making up </a:t>
            </a:r>
            <a:r>
              <a:rPr lang="en" sz="1800" u="sng"/>
              <a:t>nearly one-quarter (23.9%) of Canada’s First Nations population</a:t>
            </a:r>
            <a:r>
              <a:rPr lang="en" sz="1800"/>
              <a:t>. 11.1% lived in Quebec. The remaining 1.9% of First Nations people lived in the territories.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u="sng"/>
              <a:t>Almost three-quarters (71.8%)</a:t>
            </a:r>
            <a:r>
              <a:rPr lang="en" sz="1800"/>
              <a:t> of First Nations people </a:t>
            </a:r>
            <a:r>
              <a:rPr lang="en" sz="1800" u="sng"/>
              <a:t>had Registered or Treaty Indian status under the </a:t>
            </a:r>
            <a:r>
              <a:rPr i="1" lang="en" sz="1800" u="sng"/>
              <a:t>Indian Act</a:t>
            </a:r>
            <a:r>
              <a:rPr i="1" lang="en" sz="1800"/>
              <a:t>,</a:t>
            </a:r>
            <a:r>
              <a:rPr lang="en" sz="1800"/>
              <a:t> while 28.2% did not.</a:t>
            </a:r>
            <a:endParaRPr/>
          </a:p>
          <a:p>
            <a:pPr indent="0" lvl="0" marL="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2"/>
          <p:cNvSpPr txBox="1"/>
          <p:nvPr>
            <p:ph type="title"/>
          </p:nvPr>
        </p:nvSpPr>
        <p:spPr>
          <a:xfrm>
            <a:off x="457200" y="205978"/>
            <a:ext cx="8229600" cy="43514"/>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t/>
            </a:r>
            <a:endParaRPr sz="800"/>
          </a:p>
        </p:txBody>
      </p:sp>
      <p:pic>
        <p:nvPicPr>
          <p:cNvPr descr="Thumbnail for map 1: In 2021, 4 in 10 First Nations people with Registered or Treaty Indian status lived on reserve" id="425" name="Google Shape;425;p72">
            <a:hlinkClick r:id="rId3"/>
          </p:cNvPr>
          <p:cNvPicPr preferRelativeResize="0"/>
          <p:nvPr>
            <p:ph idx="1" type="body"/>
          </p:nvPr>
        </p:nvPicPr>
        <p:blipFill rotWithShape="1">
          <a:blip r:embed="rId4">
            <a:alphaModFix/>
          </a:blip>
          <a:srcRect b="0" l="0" r="0" t="0"/>
          <a:stretch/>
        </p:blipFill>
        <p:spPr>
          <a:xfrm>
            <a:off x="1331640" y="195486"/>
            <a:ext cx="4808415" cy="48584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3"/>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Distribution of Métis population </a:t>
            </a:r>
            <a:endParaRPr sz="3200"/>
          </a:p>
        </p:txBody>
      </p:sp>
      <p:sp>
        <p:nvSpPr>
          <p:cNvPr id="431" name="Google Shape;431;p73"/>
          <p:cNvSpPr txBox="1"/>
          <p:nvPr>
            <p:ph idx="1" type="body"/>
          </p:nvPr>
        </p:nvSpPr>
        <p:spPr>
          <a:xfrm>
            <a:off x="457200" y="897564"/>
            <a:ext cx="8229600" cy="388843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In 2021, </a:t>
            </a:r>
            <a:r>
              <a:rPr b="1" lang="en" sz="1800"/>
              <a:t>over four in five Métis (83.2%) lived in either Ontario or Western Canada</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Provincially, </a:t>
            </a:r>
            <a:r>
              <a:rPr b="1" lang="en" sz="1800"/>
              <a:t>Ontario had the largest Métis population </a:t>
            </a:r>
            <a:r>
              <a:rPr lang="en" sz="1800"/>
              <a:t>(135,000), </a:t>
            </a:r>
            <a:r>
              <a:rPr b="1" lang="en" sz="1800"/>
              <a:t>followed by Alberta </a:t>
            </a:r>
            <a:r>
              <a:rPr lang="en" sz="1800"/>
              <a:t>(127,000).</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The Métis Nation of Alberta had the largest membership reported among </a:t>
            </a:r>
            <a:r>
              <a:rPr b="1" lang="en" sz="1800" u="sng"/>
              <a:t>Métis organizations</a:t>
            </a:r>
            <a:r>
              <a:rPr lang="en" sz="1800"/>
              <a:t>, at 45,350 in 2021, followed closely by the Manitoba Metis Federation, at 43,920, and then by the Métis Nation of Ontario (36,240), Métis Nation British Columbia (27,140) and Métis Nation—Saskatchewan (26,700).</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Along with Métis organizations, there are </a:t>
            </a:r>
            <a:r>
              <a:rPr b="1" lang="en" sz="1800"/>
              <a:t>eight Metis Settlements of Alberta that were established though the 1938 </a:t>
            </a:r>
            <a:r>
              <a:rPr b="1" i="1" lang="en" sz="1800"/>
              <a:t>Métis Population Betterment Act</a:t>
            </a:r>
            <a:r>
              <a:rPr b="1" lang="en" sz="1800"/>
              <a:t> of the Alberta Legislature</a:t>
            </a:r>
            <a:r>
              <a:rPr lang="en" sz="1800"/>
              <a:t>. </a:t>
            </a:r>
            <a:r>
              <a:rPr lang="en" sz="1800" u="sng"/>
              <a:t>These communities, located across central and northern Alberta, are the only land base for Métis officially recognized by a provincial government</a:t>
            </a:r>
            <a:r>
              <a:rPr lang="en" sz="1800"/>
              <a:t>.</a:t>
            </a:r>
            <a:endParaRPr/>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4"/>
          <p:cNvSpPr txBox="1"/>
          <p:nvPr>
            <p:ph type="title"/>
          </p:nvPr>
        </p:nvSpPr>
        <p:spPr>
          <a:xfrm>
            <a:off x="457200" y="141480"/>
            <a:ext cx="8229600" cy="594066"/>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br>
              <a:rPr b="1" lang="en" sz="2000"/>
            </a:br>
            <a:br>
              <a:rPr b="1" lang="en" sz="2000"/>
            </a:br>
            <a:r>
              <a:rPr b="1" lang="en" sz="2000"/>
              <a:t>Métis population in Canada grows at much slower pace in 2021, compared with five years earlier</a:t>
            </a:r>
            <a:br>
              <a:rPr lang="en" sz="3200"/>
            </a:br>
            <a:endParaRPr sz="3200"/>
          </a:p>
        </p:txBody>
      </p:sp>
      <p:pic>
        <p:nvPicPr>
          <p:cNvPr descr="Thumbnail for map 2: Over one-quarter million Métis live in Ontario and Alberta" id="437" name="Google Shape;437;p74">
            <a:hlinkClick r:id="rId3"/>
          </p:cNvPr>
          <p:cNvPicPr preferRelativeResize="0"/>
          <p:nvPr>
            <p:ph idx="1" type="body"/>
          </p:nvPr>
        </p:nvPicPr>
        <p:blipFill rotWithShape="1">
          <a:blip r:embed="rId4">
            <a:alphaModFix/>
          </a:blip>
          <a:srcRect b="0" l="0" r="0" t="0"/>
          <a:stretch/>
        </p:blipFill>
        <p:spPr>
          <a:xfrm>
            <a:off x="683568" y="897564"/>
            <a:ext cx="7693464" cy="403821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5"/>
          <p:cNvSpPr txBox="1"/>
          <p:nvPr>
            <p:ph type="title"/>
          </p:nvPr>
        </p:nvSpPr>
        <p:spPr>
          <a:xfrm>
            <a:off x="457200" y="87474"/>
            <a:ext cx="8229600" cy="54006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Distribution of Inuit population </a:t>
            </a:r>
            <a:endParaRPr sz="3200"/>
          </a:p>
        </p:txBody>
      </p:sp>
      <p:sp>
        <p:nvSpPr>
          <p:cNvPr id="443" name="Google Shape;443;p75"/>
          <p:cNvSpPr txBox="1"/>
          <p:nvPr>
            <p:ph idx="1" type="body"/>
          </p:nvPr>
        </p:nvSpPr>
        <p:spPr>
          <a:xfrm>
            <a:off x="457200" y="735546"/>
            <a:ext cx="8229600" cy="405045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800"/>
              <a:buChar char="•"/>
            </a:pPr>
            <a:r>
              <a:rPr lang="en" sz="1800"/>
              <a:t>In 2021 there were 70,545 Inuit living in Canada, </a:t>
            </a:r>
            <a:r>
              <a:rPr b="1" lang="en" sz="1800"/>
              <a:t>up 8.5% from five years earlier</a:t>
            </a:r>
            <a:r>
              <a:rPr lang="en" sz="1800"/>
              <a:t>.</a:t>
            </a:r>
            <a:endParaRPr/>
          </a:p>
          <a:p>
            <a:pPr indent="0" lvl="0" marL="0" rtl="0" algn="l">
              <a:spcBef>
                <a:spcPts val="360"/>
              </a:spcBef>
              <a:spcAft>
                <a:spcPts val="0"/>
              </a:spcAft>
              <a:buClr>
                <a:schemeClr val="dk1"/>
              </a:buClr>
              <a:buSzPts val="1800"/>
              <a:buNone/>
            </a:pPr>
            <a:r>
              <a:t/>
            </a:r>
            <a:endParaRPr b="1" sz="1800"/>
          </a:p>
          <a:p>
            <a:pPr indent="-342900" lvl="0" marL="342900" rtl="0" algn="l">
              <a:spcBef>
                <a:spcPts val="360"/>
              </a:spcBef>
              <a:spcAft>
                <a:spcPts val="0"/>
              </a:spcAft>
              <a:buClr>
                <a:schemeClr val="dk1"/>
              </a:buClr>
              <a:buSzPts val="1800"/>
              <a:buChar char="•"/>
            </a:pPr>
            <a:r>
              <a:rPr b="1" lang="en" sz="1800"/>
              <a:t>Nunavut</a:t>
            </a:r>
            <a:r>
              <a:rPr lang="en" sz="1800"/>
              <a:t> is home to the </a:t>
            </a:r>
            <a:r>
              <a:rPr b="1" lang="en" sz="1800"/>
              <a:t>largest Inuit population in Canada</a:t>
            </a:r>
            <a:r>
              <a:rPr lang="en" sz="1800"/>
              <a:t>, while the number of Inuit living outside Inuit Nunangat on the rise.</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u="sng"/>
              <a:t>Inuit Nunangat</a:t>
            </a:r>
            <a:r>
              <a:rPr lang="en" sz="1800"/>
              <a:t>: The homeland of Inuit in Canada is composed of four regions:</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The westernmost is the </a:t>
            </a:r>
            <a:r>
              <a:rPr b="1" lang="en" sz="1800"/>
              <a:t>Inuvialuit region</a:t>
            </a:r>
            <a:r>
              <a:rPr lang="en" sz="1800"/>
              <a:t>, found in the north of Yukon and the Northwest Territories. </a:t>
            </a:r>
            <a:endParaRPr sz="1800"/>
          </a:p>
          <a:p>
            <a:pPr indent="-285750" lvl="1" marL="742950" rtl="0" algn="l">
              <a:spcBef>
                <a:spcPts val="360"/>
              </a:spcBef>
              <a:spcAft>
                <a:spcPts val="0"/>
              </a:spcAft>
              <a:buClr>
                <a:schemeClr val="dk1"/>
              </a:buClr>
              <a:buSzPts val="1800"/>
              <a:buChar char="–"/>
            </a:pPr>
            <a:r>
              <a:rPr lang="en" sz="1800"/>
              <a:t>Next to it is </a:t>
            </a:r>
            <a:r>
              <a:rPr b="1" lang="en" sz="1800"/>
              <a:t>Nunavut</a:t>
            </a:r>
            <a:r>
              <a:rPr lang="en" sz="1800"/>
              <a:t>, Canada's third territory, which was officially established in 1999. </a:t>
            </a:r>
            <a:endParaRPr sz="1800"/>
          </a:p>
          <a:p>
            <a:pPr indent="-285750" lvl="1" marL="742950" rtl="0" algn="l">
              <a:spcBef>
                <a:spcPts val="360"/>
              </a:spcBef>
              <a:spcAft>
                <a:spcPts val="0"/>
              </a:spcAft>
              <a:buClr>
                <a:schemeClr val="dk1"/>
              </a:buClr>
              <a:buSzPts val="1800"/>
              <a:buChar char="–"/>
            </a:pPr>
            <a:r>
              <a:rPr b="1" lang="en" sz="1800"/>
              <a:t>Nunavik</a:t>
            </a:r>
            <a:r>
              <a:rPr lang="en" sz="1800"/>
              <a:t>—the second most populated region—is located along the western and northern coastline of Quebec. </a:t>
            </a:r>
            <a:endParaRPr sz="1800"/>
          </a:p>
          <a:p>
            <a:pPr indent="-285750" lvl="1" marL="742950" rtl="0" algn="l">
              <a:spcBef>
                <a:spcPts val="360"/>
              </a:spcBef>
              <a:spcAft>
                <a:spcPts val="0"/>
              </a:spcAft>
              <a:buClr>
                <a:schemeClr val="dk1"/>
              </a:buClr>
              <a:buSzPts val="1800"/>
              <a:buChar char="–"/>
            </a:pPr>
            <a:r>
              <a:rPr b="1" lang="en" sz="1800"/>
              <a:t>Nunatsiavut</a:t>
            </a:r>
            <a:r>
              <a:rPr lang="en" sz="1800"/>
              <a:t> is found along the north coast of Labrador.</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u="sng"/>
              <a:t>Just over four-fifths (80.6%) of Inuit in Canada reported that they were enrolled under or were a beneficiary of an Inuit land claims agreement</a:t>
            </a:r>
            <a:r>
              <a:rPr lang="en" sz="1800"/>
              <a:t>. The largest group of claimants (33,310 people) was part of the Nunavut Land Claims Agreement, and most (88.4%) of this group lived within the territory of Nunavut.</a:t>
            </a:r>
            <a:endParaRPr/>
          </a:p>
          <a:p>
            <a:pPr indent="-228600" lvl="0" marL="342900" rtl="0" algn="l">
              <a:spcBef>
                <a:spcPts val="360"/>
              </a:spcBef>
              <a:spcAft>
                <a:spcPts val="0"/>
              </a:spcAft>
              <a:buClr>
                <a:schemeClr val="dk1"/>
              </a:buClr>
              <a:buSzPts val="1800"/>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6"/>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br>
              <a:rPr b="1" lang="en" sz="1800"/>
            </a:br>
            <a:r>
              <a:rPr b="1" lang="en" sz="1800"/>
              <a:t>Nunavut home to largest Inuit population in Canada, while number of Inuit living outside Inuit Nunangat on the rise</a:t>
            </a:r>
            <a:br>
              <a:rPr lang="en" sz="1800"/>
            </a:br>
            <a:endParaRPr sz="1800"/>
          </a:p>
        </p:txBody>
      </p:sp>
      <p:pic>
        <p:nvPicPr>
          <p:cNvPr descr="Thumbnail for map 3: Nunavut home to largest Inuit population in Canada, while number of Inuit living outside Inuit Nunangat on the rise" id="449" name="Google Shape;449;p76">
            <a:hlinkClick r:id="rId3"/>
          </p:cNvPr>
          <p:cNvPicPr preferRelativeResize="0"/>
          <p:nvPr>
            <p:ph idx="1" type="body"/>
          </p:nvPr>
        </p:nvPicPr>
        <p:blipFill rotWithShape="1">
          <a:blip r:embed="rId4">
            <a:alphaModFix/>
          </a:blip>
          <a:srcRect b="0" l="0" r="0" t="0"/>
          <a:stretch/>
        </p:blipFill>
        <p:spPr>
          <a:xfrm>
            <a:off x="755576" y="843558"/>
            <a:ext cx="7693464" cy="41068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7"/>
          <p:cNvSpPr txBox="1"/>
          <p:nvPr>
            <p:ph type="title"/>
          </p:nvPr>
        </p:nvSpPr>
        <p:spPr>
          <a:xfrm>
            <a:off x="457200" y="141480"/>
            <a:ext cx="8229600" cy="4860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800"/>
              <a:buFont typeface="Calibri"/>
              <a:buNone/>
            </a:pPr>
            <a:r>
              <a:rPr lang="en" sz="2800"/>
              <a:t>Indigenous populations’ growth in large urban centres </a:t>
            </a:r>
            <a:endParaRPr sz="2800"/>
          </a:p>
        </p:txBody>
      </p:sp>
      <p:sp>
        <p:nvSpPr>
          <p:cNvPr id="455" name="Google Shape;455;p77"/>
          <p:cNvSpPr txBox="1"/>
          <p:nvPr>
            <p:ph idx="1" type="body"/>
          </p:nvPr>
        </p:nvSpPr>
        <p:spPr>
          <a:xfrm>
            <a:off x="457200" y="735546"/>
            <a:ext cx="8229600" cy="432048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Clr>
                <a:schemeClr val="dk1"/>
              </a:buClr>
              <a:buSzPct val="100000"/>
              <a:buChar char="•"/>
            </a:pPr>
            <a:r>
              <a:rPr lang="en" sz="1800"/>
              <a:t>In 2021, 3 in 4 Canadians lived in a large urban centre (of at least 100,000 people). 801,000 Indigenous people lived in large urban centres.</a:t>
            </a:r>
            <a:endParaRPr/>
          </a:p>
          <a:p>
            <a:pPr indent="0" lvl="0" marL="0" rtl="0" algn="l">
              <a:spcBef>
                <a:spcPts val="333"/>
              </a:spcBef>
              <a:spcAft>
                <a:spcPts val="0"/>
              </a:spcAft>
              <a:buClr>
                <a:schemeClr val="dk1"/>
              </a:buClr>
              <a:buSzPct val="100000"/>
              <a:buNone/>
            </a:pPr>
            <a:r>
              <a:t/>
            </a:r>
            <a:endParaRPr sz="1800"/>
          </a:p>
          <a:p>
            <a:pPr indent="-342900" lvl="0" marL="342900" rtl="0" algn="l">
              <a:spcBef>
                <a:spcPts val="333"/>
              </a:spcBef>
              <a:spcAft>
                <a:spcPts val="0"/>
              </a:spcAft>
              <a:buClr>
                <a:schemeClr val="dk1"/>
              </a:buClr>
              <a:buSzPct val="100000"/>
              <a:buChar char="•"/>
            </a:pPr>
            <a:r>
              <a:rPr lang="en" sz="1800"/>
              <a:t>Indigenous people were </a:t>
            </a:r>
            <a:r>
              <a:rPr b="1" lang="en" sz="1800"/>
              <a:t>more likely to live in a large city in 2021 than in 2016</a:t>
            </a:r>
            <a:r>
              <a:rPr lang="en" sz="1800"/>
              <a:t>.</a:t>
            </a:r>
            <a:endParaRPr/>
          </a:p>
          <a:p>
            <a:pPr indent="0" lvl="0" marL="0" rtl="0" algn="l">
              <a:spcBef>
                <a:spcPts val="333"/>
              </a:spcBef>
              <a:spcAft>
                <a:spcPts val="0"/>
              </a:spcAft>
              <a:buClr>
                <a:schemeClr val="dk1"/>
              </a:buClr>
              <a:buSzPct val="100000"/>
              <a:buNone/>
            </a:pPr>
            <a:r>
              <a:t/>
            </a:r>
            <a:endParaRPr sz="1800"/>
          </a:p>
          <a:p>
            <a:pPr indent="-342900" lvl="0" marL="342900" rtl="0" algn="l">
              <a:spcBef>
                <a:spcPts val="333"/>
              </a:spcBef>
              <a:spcAft>
                <a:spcPts val="0"/>
              </a:spcAft>
              <a:buClr>
                <a:schemeClr val="dk1"/>
              </a:buClr>
              <a:buSzPct val="100000"/>
              <a:buChar char="•"/>
            </a:pPr>
            <a:r>
              <a:rPr lang="en" sz="1800"/>
              <a:t>Over this five-year period, the Indigenous population living in a large urban centre </a:t>
            </a:r>
            <a:r>
              <a:rPr b="1" lang="en" sz="1800"/>
              <a:t>grew by 12.5%</a:t>
            </a:r>
            <a:r>
              <a:rPr lang="en" sz="1800"/>
              <a:t>. </a:t>
            </a:r>
            <a:endParaRPr sz="1800"/>
          </a:p>
          <a:p>
            <a:pPr indent="0" lvl="0" marL="0" rtl="0" algn="l">
              <a:spcBef>
                <a:spcPts val="333"/>
              </a:spcBef>
              <a:spcAft>
                <a:spcPts val="0"/>
              </a:spcAft>
              <a:buClr>
                <a:schemeClr val="dk1"/>
              </a:buClr>
              <a:buSzPct val="100000"/>
              <a:buNone/>
            </a:pPr>
            <a:r>
              <a:t/>
            </a:r>
            <a:endParaRPr sz="1800"/>
          </a:p>
          <a:p>
            <a:pPr indent="-285781" lvl="1" marL="742950" rtl="0" algn="l">
              <a:spcBef>
                <a:spcPts val="351"/>
              </a:spcBef>
              <a:spcAft>
                <a:spcPts val="0"/>
              </a:spcAft>
              <a:buClr>
                <a:schemeClr val="dk1"/>
              </a:buClr>
              <a:buSzPct val="100000"/>
              <a:buChar char="–"/>
            </a:pPr>
            <a:r>
              <a:rPr lang="en" sz="1900"/>
              <a:t>Within the total Indigenous population, the share of Indigenous people living in a large urban centre </a:t>
            </a:r>
            <a:r>
              <a:rPr b="1" lang="en" sz="1900"/>
              <a:t>rose from 43.1% to 44.3%</a:t>
            </a:r>
            <a:r>
              <a:rPr lang="en" sz="1900"/>
              <a:t>.</a:t>
            </a:r>
            <a:endParaRPr/>
          </a:p>
          <a:p>
            <a:pPr indent="-285781" lvl="1" marL="742950" rtl="0" algn="l">
              <a:spcBef>
                <a:spcPts val="351"/>
              </a:spcBef>
              <a:spcAft>
                <a:spcPts val="0"/>
              </a:spcAft>
              <a:buClr>
                <a:schemeClr val="dk1"/>
              </a:buClr>
              <a:buSzPct val="100000"/>
              <a:buChar char="–"/>
            </a:pPr>
            <a:r>
              <a:rPr lang="en" sz="1900"/>
              <a:t>In some cases, Indigenous people—particularly those who live in remote, northern settings—may live temporarily in a large urban centre to access medical care </a:t>
            </a:r>
            <a:endParaRPr sz="1900"/>
          </a:p>
          <a:p>
            <a:pPr indent="0" lvl="0" marL="0" rtl="0" algn="l">
              <a:spcBef>
                <a:spcPts val="333"/>
              </a:spcBef>
              <a:spcAft>
                <a:spcPts val="0"/>
              </a:spcAft>
              <a:buClr>
                <a:schemeClr val="dk1"/>
              </a:buClr>
              <a:buSzPct val="100000"/>
              <a:buNone/>
            </a:pPr>
            <a:r>
              <a:t/>
            </a:r>
            <a:endParaRPr sz="1800"/>
          </a:p>
          <a:p>
            <a:pPr indent="-342900" lvl="0" marL="342900" rtl="0" algn="l">
              <a:spcBef>
                <a:spcPts val="333"/>
              </a:spcBef>
              <a:spcAft>
                <a:spcPts val="0"/>
              </a:spcAft>
              <a:buClr>
                <a:schemeClr val="dk1"/>
              </a:buClr>
              <a:buSzPct val="100000"/>
              <a:buChar char="•"/>
            </a:pPr>
            <a:r>
              <a:rPr lang="en" sz="1800"/>
              <a:t>In 2021, </a:t>
            </a:r>
            <a:r>
              <a:rPr b="1" lang="en" sz="1800"/>
              <a:t>Winnipeg had the largest Indigenous population </a:t>
            </a:r>
            <a:r>
              <a:rPr lang="en" sz="1800"/>
              <a:t>(102,080), </a:t>
            </a:r>
            <a:r>
              <a:rPr b="1" lang="en" sz="1800"/>
              <a:t>followed by Edmonton </a:t>
            </a:r>
            <a:r>
              <a:rPr lang="en" sz="1800"/>
              <a:t>(87,605) and </a:t>
            </a:r>
            <a:r>
              <a:rPr b="1" lang="en" sz="1800"/>
              <a:t>Vancouver</a:t>
            </a:r>
            <a:r>
              <a:rPr lang="en" sz="1800"/>
              <a:t> (63,345).</a:t>
            </a:r>
            <a:endParaRPr/>
          </a:p>
          <a:p>
            <a:pPr indent="0" lvl="0" marL="0" rtl="0" algn="l">
              <a:spcBef>
                <a:spcPts val="333"/>
              </a:spcBef>
              <a:spcAft>
                <a:spcPts val="0"/>
              </a:spcAft>
              <a:buClr>
                <a:schemeClr val="dk1"/>
              </a:buClr>
              <a:buSzPct val="100000"/>
              <a:buNone/>
            </a:pPr>
            <a:r>
              <a:t/>
            </a:r>
            <a:endParaRPr sz="1800"/>
          </a:p>
          <a:p>
            <a:pPr indent="-342900" lvl="0" marL="342900" rtl="0" algn="l">
              <a:spcBef>
                <a:spcPts val="333"/>
              </a:spcBef>
              <a:spcAft>
                <a:spcPts val="0"/>
              </a:spcAft>
              <a:buClr>
                <a:schemeClr val="dk1"/>
              </a:buClr>
              <a:buSzPct val="100000"/>
              <a:buChar char="•"/>
            </a:pPr>
            <a:r>
              <a:rPr lang="en" sz="1800"/>
              <a:t>From 2016 to 2021, the Indigenous population grew most in Edmonton (15.0%), Montréal (32.4%) and Winnipeg (9.4%). While the Indigenous population grew in most large urban centres over the same period, it declined slightly in Toronto (by 3.6%).</a:t>
            </a:r>
            <a:endParaRPr sz="1800"/>
          </a:p>
          <a:p>
            <a:pPr indent="0" lvl="0" marL="0" rtl="0" algn="l">
              <a:spcBef>
                <a:spcPts val="333"/>
              </a:spcBef>
              <a:spcAft>
                <a:spcPts val="0"/>
              </a:spcAft>
              <a:buClr>
                <a:schemeClr val="dk1"/>
              </a:buClr>
              <a:buSzPct val="100000"/>
              <a:buNone/>
            </a:pPr>
            <a:r>
              <a:t/>
            </a:r>
            <a:endParaRPr sz="1800"/>
          </a:p>
          <a:p>
            <a:pPr indent="-237172" lvl="0" marL="342900" rtl="0" algn="l">
              <a:spcBef>
                <a:spcPts val="333"/>
              </a:spcBef>
              <a:spcAft>
                <a:spcPts val="0"/>
              </a:spcAft>
              <a:buClr>
                <a:schemeClr val="dk1"/>
              </a:buClr>
              <a:buSzPct val="100000"/>
              <a:buNone/>
            </a:pPr>
            <a:r>
              <a:t/>
            </a:r>
            <a:endParaRPr sz="1800"/>
          </a:p>
          <a:p>
            <a:pPr indent="-237172" lvl="0" marL="342900" rtl="0" algn="l">
              <a:spcBef>
                <a:spcPts val="333"/>
              </a:spcBef>
              <a:spcAft>
                <a:spcPts val="0"/>
              </a:spcAft>
              <a:buClr>
                <a:schemeClr val="dk1"/>
              </a:buClr>
              <a:buSzPct val="100000"/>
              <a:buNone/>
            </a:pPr>
            <a:r>
              <a:t/>
            </a:r>
            <a:endParaRPr sz="1800"/>
          </a:p>
          <a:p>
            <a:pPr indent="-237172" lvl="0" marL="342900" rtl="0" algn="l">
              <a:spcBef>
                <a:spcPts val="333"/>
              </a:spcBef>
              <a:spcAft>
                <a:spcPts val="0"/>
              </a:spcAft>
              <a:buClr>
                <a:schemeClr val="dk1"/>
              </a:buClr>
              <a:buSzPct val="100000"/>
              <a:buNone/>
            </a:pPr>
            <a:r>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8"/>
          <p:cNvSpPr txBox="1"/>
          <p:nvPr>
            <p:ph type="title"/>
          </p:nvPr>
        </p:nvSpPr>
        <p:spPr>
          <a:xfrm>
            <a:off x="457200" y="141480"/>
            <a:ext cx="8229600" cy="486054"/>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ct val="100000"/>
              <a:buFont typeface="Calibri"/>
              <a:buNone/>
            </a:pPr>
            <a:br>
              <a:rPr b="1" lang="en" sz="1800"/>
            </a:br>
            <a:r>
              <a:rPr b="1" lang="en" sz="2000"/>
              <a:t>Indigenous population continues to grow in large urban centres</a:t>
            </a:r>
            <a:br>
              <a:rPr lang="en" sz="2000"/>
            </a:br>
            <a:r>
              <a:rPr lang="en" sz="1800"/>
              <a:t> </a:t>
            </a:r>
            <a:endParaRPr b="1" sz="1800"/>
          </a:p>
        </p:txBody>
      </p:sp>
      <p:pic>
        <p:nvPicPr>
          <p:cNvPr descr="Thumbnail for map 4: Winnipeg home to largest Indigenous population in Canada" id="461" name="Google Shape;461;p78">
            <a:hlinkClick r:id="rId3"/>
          </p:cNvPr>
          <p:cNvPicPr preferRelativeResize="0"/>
          <p:nvPr>
            <p:ph idx="1" type="body"/>
          </p:nvPr>
        </p:nvPicPr>
        <p:blipFill rotWithShape="1">
          <a:blip r:embed="rId4">
            <a:alphaModFix/>
          </a:blip>
          <a:srcRect b="0" l="0" r="0" t="0"/>
          <a:stretch/>
        </p:blipFill>
        <p:spPr>
          <a:xfrm>
            <a:off x="899592" y="735546"/>
            <a:ext cx="7372903" cy="42725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9"/>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Summary of Indigenous urban demographics</a:t>
            </a:r>
            <a:endParaRPr sz="3200"/>
          </a:p>
        </p:txBody>
      </p:sp>
      <p:sp>
        <p:nvSpPr>
          <p:cNvPr id="467" name="Google Shape;467;p79"/>
          <p:cNvSpPr txBox="1"/>
          <p:nvPr>
            <p:ph idx="1" type="body"/>
          </p:nvPr>
        </p:nvSpPr>
        <p:spPr>
          <a:xfrm>
            <a:off x="457200" y="843558"/>
            <a:ext cx="8229600" cy="410445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t/>
            </a:r>
            <a:endParaRPr b="1" sz="1800" u="sng"/>
          </a:p>
          <a:p>
            <a:pPr indent="-342900" lvl="0" marL="342900" rtl="0" algn="l">
              <a:spcBef>
                <a:spcPts val="360"/>
              </a:spcBef>
              <a:spcAft>
                <a:spcPts val="0"/>
              </a:spcAft>
              <a:buClr>
                <a:schemeClr val="dk1"/>
              </a:buClr>
              <a:buSzPts val="1800"/>
              <a:buChar char="•"/>
            </a:pPr>
            <a:r>
              <a:rPr b="1" lang="en" sz="1800" u="sng"/>
              <a:t>First Nations</a:t>
            </a:r>
            <a:r>
              <a:rPr lang="en" sz="1800"/>
              <a:t>: In 2021, 420,885 First Nations people lived in a </a:t>
            </a:r>
            <a:r>
              <a:rPr b="1" lang="en" sz="1800"/>
              <a:t>large urban centre</a:t>
            </a:r>
            <a:r>
              <a:rPr lang="en" sz="1800"/>
              <a:t>, accounting for </a:t>
            </a:r>
            <a:r>
              <a:rPr b="1" lang="en" sz="1800"/>
              <a:t>40.1% of the total First Nations population</a:t>
            </a:r>
            <a:r>
              <a:rPr lang="en" sz="1800"/>
              <a:t>. This figure was higher for First Nations people without Registered or Treaty Indian status (59.4%) than it was for status First Nations people (32.6%).</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u="sng"/>
              <a:t>Métis</a:t>
            </a:r>
            <a:r>
              <a:rPr lang="en" sz="1800"/>
              <a:t>:   </a:t>
            </a:r>
            <a:r>
              <a:rPr b="1" lang="en" sz="1800"/>
              <a:t>More than half (55.4%) </a:t>
            </a:r>
            <a:r>
              <a:rPr lang="en" sz="1800"/>
              <a:t>of Métis lived </a:t>
            </a:r>
            <a:r>
              <a:rPr b="1" lang="en" sz="1800"/>
              <a:t>in a large urban ce</a:t>
            </a:r>
            <a:r>
              <a:rPr lang="en" sz="1800"/>
              <a:t>ntre in 2021. </a:t>
            </a:r>
            <a:r>
              <a:rPr b="1" lang="en" sz="1800"/>
              <a:t>Winnipeg</a:t>
            </a:r>
            <a:r>
              <a:rPr lang="en" sz="1800"/>
              <a:t> had the largest Métis population in Canada, followed by </a:t>
            </a:r>
            <a:r>
              <a:rPr b="1" lang="en" sz="1800"/>
              <a:t>Edmonton</a:t>
            </a:r>
            <a:r>
              <a:rPr lang="en" sz="1800"/>
              <a:t>, </a:t>
            </a:r>
            <a:r>
              <a:rPr b="1" lang="en" sz="1800"/>
              <a:t>Calgary</a:t>
            </a:r>
            <a:r>
              <a:rPr lang="en" sz="1800"/>
              <a:t> and </a:t>
            </a:r>
            <a:r>
              <a:rPr b="1" lang="en" sz="1800"/>
              <a:t>Vancouver</a:t>
            </a:r>
            <a:r>
              <a:rPr lang="en" sz="1800"/>
              <a:t>. </a:t>
            </a:r>
            <a:r>
              <a:rPr lang="en" sz="1800" u="sng"/>
              <a:t>Combined, these four urban centres accounted for almost one-quarter (24.1%) of the total Métis population</a:t>
            </a:r>
            <a:r>
              <a:rPr lang="en" sz="1800"/>
              <a:t> in Canada.</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u="sng"/>
              <a:t>Inuit</a:t>
            </a:r>
            <a:r>
              <a:rPr lang="en" sz="1800"/>
              <a:t>: In 2021, </a:t>
            </a:r>
            <a:r>
              <a:rPr b="1" lang="en" sz="1800"/>
              <a:t>15.3% of Inuit lived in a large urban centre</a:t>
            </a:r>
            <a:r>
              <a:rPr lang="en" sz="1800"/>
              <a:t>, up from 13.0% in 2016. There were three urban centres that had an Inuit population of more than 1,000 people: Ottawa–Gatineau (1,730), Edmonton (1,290) and Montréal (1,130).</a:t>
            </a:r>
            <a:endParaRPr/>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80"/>
          <p:cNvSpPr txBox="1"/>
          <p:nvPr>
            <p:ph type="title"/>
          </p:nvPr>
        </p:nvSpPr>
        <p:spPr>
          <a:xfrm>
            <a:off x="457200" y="205978"/>
            <a:ext cx="8229600" cy="529567"/>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Age demographics</a:t>
            </a:r>
            <a:endParaRPr sz="3200"/>
          </a:p>
        </p:txBody>
      </p:sp>
      <p:sp>
        <p:nvSpPr>
          <p:cNvPr id="473" name="Google Shape;473;p80"/>
          <p:cNvSpPr txBox="1"/>
          <p:nvPr>
            <p:ph idx="1" type="body"/>
          </p:nvPr>
        </p:nvSpPr>
        <p:spPr>
          <a:xfrm>
            <a:off x="457200" y="897564"/>
            <a:ext cx="8229600" cy="4104456"/>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Continuing a trend observed in previous censuses, the 2021 Census showed that the </a:t>
            </a:r>
            <a:r>
              <a:rPr b="1" lang="en" sz="1800"/>
              <a:t>Indigenous population is younger than the non-Indigenous population</a:t>
            </a:r>
            <a:r>
              <a:rPr lang="en" sz="1800"/>
              <a:t>. The </a:t>
            </a:r>
            <a:r>
              <a:rPr lang="en" sz="1800" u="sng"/>
              <a:t>average age of Indigenous people was 33.6 years compared with 41.8 years for the non-Indigenous population</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Inuit were the youngest of the three groups</a:t>
            </a:r>
            <a:r>
              <a:rPr lang="en" sz="1800"/>
              <a:t>, with an average age of 28.9 years, followed by First Nations people (32.5 years) and Métis (35.9 years).</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There were 459,215 </a:t>
            </a:r>
            <a:r>
              <a:rPr b="1" lang="en" sz="1800"/>
              <a:t>Indigenous children aged 14 years and younger </a:t>
            </a:r>
            <a:r>
              <a:rPr lang="en" sz="1800"/>
              <a:t>in 2021, accounting for </a:t>
            </a:r>
            <a:r>
              <a:rPr lang="en" sz="1800" u="sng"/>
              <a:t>one-quarter (25.4%) of the total Indigenous population</a:t>
            </a:r>
            <a:r>
              <a:rPr lang="en" sz="1800"/>
              <a:t>. By comparison, 16.0% of the non-Indigenous population was 14 years of age and younger.</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Just under two-thirds (65.1%) of Indigenous people were working age (15 to 64 years)</a:t>
            </a:r>
            <a:r>
              <a:rPr lang="en" sz="1800"/>
              <a:t> in 2021. The share who were close to retirement age —55 to 64 years—was lower for the Indigenous population (17.2%) than for the non-Indigenous population (22%). Future census data may see the Indigenous population accounting for a larger share of the labour force.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4"/>
          <p:cNvSpPr/>
          <p:nvPr/>
        </p:nvSpPr>
        <p:spPr>
          <a:xfrm>
            <a:off x="2286"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3" name="Google Shape;313;p54"/>
          <p:cNvSpPr/>
          <p:nvPr/>
        </p:nvSpPr>
        <p:spPr>
          <a:xfrm>
            <a:off x="2" y="0"/>
            <a:ext cx="3125453" cy="51435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4" name="Google Shape;314;p54"/>
          <p:cNvSpPr txBox="1"/>
          <p:nvPr>
            <p:ph type="title"/>
          </p:nvPr>
        </p:nvSpPr>
        <p:spPr>
          <a:xfrm>
            <a:off x="515126" y="865181"/>
            <a:ext cx="2400300" cy="334587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3200"/>
              <a:buFont typeface="Calibri"/>
              <a:buNone/>
            </a:pPr>
            <a:r>
              <a:rPr b="1" lang="en" sz="3200">
                <a:solidFill>
                  <a:srgbClr val="FFFFFF"/>
                </a:solidFill>
              </a:rPr>
              <a:t>Indigenous Health </a:t>
            </a:r>
            <a:endParaRPr/>
          </a:p>
        </p:txBody>
      </p:sp>
      <p:sp>
        <p:nvSpPr>
          <p:cNvPr id="315" name="Google Shape;315;p54"/>
          <p:cNvSpPr/>
          <p:nvPr/>
        </p:nvSpPr>
        <p:spPr>
          <a:xfrm flipH="1" rot="10800000">
            <a:off x="5662803" y="1841612"/>
            <a:ext cx="3062575" cy="3062575"/>
          </a:xfrm>
          <a:prstGeom prst="arc">
            <a:avLst>
              <a:gd fmla="val 16200000" name="adj1"/>
              <a:gd fmla="val 0" name="adj2"/>
            </a:avLst>
          </a:prstGeom>
          <a:noFill/>
          <a:ln cap="rnd" cmpd="sng" w="127000">
            <a:solidFill>
              <a:schemeClr val="accent4"/>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316" name="Google Shape;316;p54"/>
          <p:cNvSpPr txBox="1"/>
          <p:nvPr>
            <p:ph idx="1" type="body"/>
          </p:nvPr>
        </p:nvSpPr>
        <p:spPr>
          <a:xfrm>
            <a:off x="3335482" y="443510"/>
            <a:ext cx="5179868" cy="4189214"/>
          </a:xfrm>
          <a:prstGeom prst="rect">
            <a:avLst/>
          </a:prstGeom>
          <a:noFill/>
          <a:ln>
            <a:noFill/>
          </a:ln>
        </p:spPr>
        <p:txBody>
          <a:bodyPr anchorCtr="0" anchor="ctr" bIns="45700" lIns="91425" spcFirstLastPara="1" rIns="91425" wrap="square" tIns="45700">
            <a:normAutofit/>
          </a:bodyPr>
          <a:lstStyle/>
          <a:p>
            <a:pPr indent="-228600" lvl="0" marL="342900" rtl="0" algn="l">
              <a:spcBef>
                <a:spcPts val="0"/>
              </a:spcBef>
              <a:spcAft>
                <a:spcPts val="0"/>
              </a:spcAft>
              <a:buClr>
                <a:schemeClr val="dk1"/>
              </a:buClr>
              <a:buSzPts val="1800"/>
              <a:buNone/>
            </a:pPr>
            <a:r>
              <a:t/>
            </a:r>
            <a:endParaRPr b="1" sz="1800"/>
          </a:p>
          <a:p>
            <a:pPr indent="-228600" lvl="0" marL="342900" rtl="0" algn="l">
              <a:spcBef>
                <a:spcPts val="360"/>
              </a:spcBef>
              <a:spcAft>
                <a:spcPts val="0"/>
              </a:spcAft>
              <a:buClr>
                <a:schemeClr val="dk1"/>
              </a:buClr>
              <a:buSzPts val="1800"/>
              <a:buNone/>
            </a:pPr>
            <a:r>
              <a:t/>
            </a:r>
            <a:endParaRPr b="1" sz="1800"/>
          </a:p>
          <a:p>
            <a:pPr indent="-342900" lvl="0" marL="342900" rtl="0" algn="l">
              <a:spcBef>
                <a:spcPts val="360"/>
              </a:spcBef>
              <a:spcAft>
                <a:spcPts val="0"/>
              </a:spcAft>
              <a:buClr>
                <a:schemeClr val="dk1"/>
              </a:buClr>
              <a:buSzPts val="1800"/>
              <a:buChar char="•"/>
            </a:pPr>
            <a:r>
              <a:rPr b="1" lang="en" sz="1800" u="sng"/>
              <a:t>Objectives: Part 1</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Describe the </a:t>
            </a:r>
            <a:r>
              <a:rPr b="1" lang="en" sz="1800"/>
              <a:t>impact of colonization </a:t>
            </a:r>
            <a:r>
              <a:rPr lang="en" sz="1800"/>
              <a:t>on indigenous peoples </a:t>
            </a:r>
            <a:endParaRPr sz="1800"/>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Describe the </a:t>
            </a:r>
            <a:r>
              <a:rPr b="1" lang="en" sz="1800"/>
              <a:t>demographics</a:t>
            </a:r>
            <a:r>
              <a:rPr lang="en" sz="1800"/>
              <a:t> of indigenous peoples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Describe the </a:t>
            </a:r>
            <a:r>
              <a:rPr b="1" lang="en" sz="1800"/>
              <a:t>health challenges </a:t>
            </a:r>
            <a:r>
              <a:rPr lang="en" sz="1800"/>
              <a:t>of indigenous peoples </a:t>
            </a:r>
            <a:endParaRPr sz="1800"/>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Describe </a:t>
            </a:r>
            <a:r>
              <a:rPr b="1" lang="en" sz="1800"/>
              <a:t>health care policy and health care delivery</a:t>
            </a:r>
            <a:r>
              <a:rPr lang="en" sz="1800"/>
              <a:t> to indigenous peoples</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Describe the </a:t>
            </a:r>
            <a:r>
              <a:rPr b="1" lang="en" sz="1800"/>
              <a:t>role of Indigenous services </a:t>
            </a:r>
            <a:endParaRPr/>
          </a:p>
          <a:p>
            <a:pPr indent="-165100" lvl="1" marL="742950" rtl="0" algn="l">
              <a:spcBef>
                <a:spcPts val="380"/>
              </a:spcBef>
              <a:spcAft>
                <a:spcPts val="0"/>
              </a:spcAft>
              <a:buClr>
                <a:schemeClr val="dk1"/>
              </a:buClr>
              <a:buSzPts val="1900"/>
              <a:buNone/>
            </a:pPr>
            <a:r>
              <a:t/>
            </a:r>
            <a:endParaRPr sz="1900"/>
          </a:p>
          <a:p>
            <a:pPr indent="-165100" lvl="1" marL="742950" rtl="0" algn="l">
              <a:spcBef>
                <a:spcPts val="380"/>
              </a:spcBef>
              <a:spcAft>
                <a:spcPts val="0"/>
              </a:spcAft>
              <a:buClr>
                <a:schemeClr val="dk1"/>
              </a:buClr>
              <a:buSzPts val="1900"/>
              <a:buNone/>
            </a:pPr>
            <a:r>
              <a:t/>
            </a:r>
            <a:endParaRPr sz="1900"/>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1"/>
          <p:cNvSpPr txBox="1"/>
          <p:nvPr>
            <p:ph type="title"/>
          </p:nvPr>
        </p:nvSpPr>
        <p:spPr>
          <a:xfrm>
            <a:off x="457200" y="87474"/>
            <a:ext cx="8229600" cy="54006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Other demographics</a:t>
            </a:r>
            <a:endParaRPr sz="3200"/>
          </a:p>
        </p:txBody>
      </p:sp>
      <p:sp>
        <p:nvSpPr>
          <p:cNvPr id="479" name="Google Shape;479;p81"/>
          <p:cNvSpPr txBox="1"/>
          <p:nvPr>
            <p:ph idx="1" type="body"/>
          </p:nvPr>
        </p:nvSpPr>
        <p:spPr>
          <a:xfrm>
            <a:off x="467544" y="681540"/>
            <a:ext cx="8229600" cy="4374486"/>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Clr>
                <a:schemeClr val="dk1"/>
              </a:buClr>
              <a:buSzPct val="100000"/>
              <a:buNone/>
            </a:pPr>
            <a:r>
              <a:t/>
            </a:r>
            <a:endParaRPr b="1" sz="1900"/>
          </a:p>
          <a:p>
            <a:pPr indent="0" lvl="0" marL="0" rtl="0" algn="l">
              <a:spcBef>
                <a:spcPts val="356"/>
              </a:spcBef>
              <a:spcAft>
                <a:spcPts val="0"/>
              </a:spcAft>
              <a:buClr>
                <a:schemeClr val="dk1"/>
              </a:buClr>
              <a:buSzPct val="100000"/>
              <a:buNone/>
            </a:pPr>
            <a:r>
              <a:rPr b="1" lang="en" sz="2300"/>
              <a:t>Aging</a:t>
            </a:r>
            <a:r>
              <a:rPr lang="en" sz="2300"/>
              <a:t>: The share of Indigenous people aged 65 years and older continues to grow. From 2016 to 2021, those aged 65 years and older rose from 7.3% to 9.5%.</a:t>
            </a:r>
            <a:endParaRPr/>
          </a:p>
          <a:p>
            <a:pPr indent="0" lvl="0" marL="0" rtl="0" algn="l">
              <a:spcBef>
                <a:spcPts val="356"/>
              </a:spcBef>
              <a:spcAft>
                <a:spcPts val="0"/>
              </a:spcAft>
              <a:buClr>
                <a:schemeClr val="dk1"/>
              </a:buClr>
              <a:buSzPct val="100000"/>
              <a:buNone/>
            </a:pPr>
            <a:r>
              <a:t/>
            </a:r>
            <a:endParaRPr sz="2300"/>
          </a:p>
          <a:p>
            <a:pPr indent="0" lvl="0" marL="0" rtl="0" algn="l">
              <a:spcBef>
                <a:spcPts val="356"/>
              </a:spcBef>
              <a:spcAft>
                <a:spcPts val="0"/>
              </a:spcAft>
              <a:buClr>
                <a:schemeClr val="dk1"/>
              </a:buClr>
              <a:buSzPct val="100000"/>
              <a:buNone/>
            </a:pPr>
            <a:r>
              <a:rPr b="1" lang="en" sz="2300"/>
              <a:t>Gender diversity</a:t>
            </a:r>
            <a:r>
              <a:rPr lang="en" sz="2300"/>
              <a:t>: Within many Indigenous communities and cultures, there has been a long-held acceptance of gender diversity—often reflected within the term, "Two-Spirit.“ Note: Canada is the first country in the world to provide census data on transgender and non-binary people.</a:t>
            </a:r>
            <a:endParaRPr/>
          </a:p>
          <a:p>
            <a:pPr indent="0" lvl="0" marL="0" rtl="0" algn="l">
              <a:spcBef>
                <a:spcPts val="356"/>
              </a:spcBef>
              <a:spcAft>
                <a:spcPts val="0"/>
              </a:spcAft>
              <a:buClr>
                <a:schemeClr val="dk1"/>
              </a:buClr>
              <a:buSzPct val="100000"/>
              <a:buNone/>
            </a:pPr>
            <a:r>
              <a:t/>
            </a:r>
            <a:endParaRPr sz="2300"/>
          </a:p>
          <a:p>
            <a:pPr indent="0" lvl="0" marL="0" rtl="0" algn="l">
              <a:spcBef>
                <a:spcPts val="356"/>
              </a:spcBef>
              <a:spcAft>
                <a:spcPts val="0"/>
              </a:spcAft>
              <a:buClr>
                <a:schemeClr val="dk1"/>
              </a:buClr>
              <a:buSzPct val="100000"/>
              <a:buNone/>
            </a:pPr>
            <a:r>
              <a:rPr b="1" lang="en" sz="2300"/>
              <a:t>Living conditions</a:t>
            </a:r>
            <a:r>
              <a:rPr lang="en" sz="2300"/>
              <a:t>: </a:t>
            </a:r>
            <a:endParaRPr/>
          </a:p>
          <a:p>
            <a:pPr indent="0" lvl="0" marL="0" rtl="0" algn="l">
              <a:spcBef>
                <a:spcPts val="356"/>
              </a:spcBef>
              <a:spcAft>
                <a:spcPts val="0"/>
              </a:spcAft>
              <a:buClr>
                <a:schemeClr val="dk1"/>
              </a:buClr>
              <a:buSzPct val="100000"/>
              <a:buNone/>
            </a:pPr>
            <a:r>
              <a:t/>
            </a:r>
            <a:endParaRPr sz="2300"/>
          </a:p>
          <a:p>
            <a:pPr indent="-342931" lvl="0" marL="342900" rtl="0" algn="l">
              <a:spcBef>
                <a:spcPts val="356"/>
              </a:spcBef>
              <a:spcAft>
                <a:spcPts val="0"/>
              </a:spcAft>
              <a:buClr>
                <a:schemeClr val="dk1"/>
              </a:buClr>
              <a:buSzPct val="100000"/>
              <a:buChar char="•"/>
            </a:pPr>
            <a:r>
              <a:rPr lang="en" sz="2300"/>
              <a:t>Past censuses have noted diverse family characteristics, with many living in multigenerational homes alongside parents, grandparents and other relatives (78%). </a:t>
            </a:r>
            <a:endParaRPr/>
          </a:p>
          <a:p>
            <a:pPr indent="-229743" lvl="0" marL="342900" rtl="0" algn="l">
              <a:spcBef>
                <a:spcPts val="356"/>
              </a:spcBef>
              <a:spcAft>
                <a:spcPts val="0"/>
              </a:spcAft>
              <a:buClr>
                <a:schemeClr val="dk1"/>
              </a:buClr>
              <a:buSzPct val="100000"/>
              <a:buNone/>
            </a:pPr>
            <a:r>
              <a:t/>
            </a:r>
            <a:endParaRPr sz="2300"/>
          </a:p>
          <a:p>
            <a:pPr indent="-342931" lvl="0" marL="342900" rtl="0" algn="l">
              <a:spcBef>
                <a:spcPts val="356"/>
              </a:spcBef>
              <a:spcAft>
                <a:spcPts val="0"/>
              </a:spcAft>
              <a:buClr>
                <a:schemeClr val="dk1"/>
              </a:buClr>
              <a:buSzPct val="100000"/>
              <a:buChar char="•"/>
            </a:pPr>
            <a:r>
              <a:rPr lang="en" sz="2300"/>
              <a:t>Grandparents play an important role in raising children, passing down values, traditions and cultural knowledge.</a:t>
            </a:r>
            <a:endParaRPr/>
          </a:p>
          <a:p>
            <a:pPr indent="-229743" lvl="0" marL="342900" rtl="0" algn="l">
              <a:spcBef>
                <a:spcPts val="356"/>
              </a:spcBef>
              <a:spcAft>
                <a:spcPts val="0"/>
              </a:spcAft>
              <a:buClr>
                <a:schemeClr val="dk1"/>
              </a:buClr>
              <a:buSzPct val="100000"/>
              <a:buNone/>
            </a:pPr>
            <a:r>
              <a:t/>
            </a:r>
            <a:endParaRPr sz="2300"/>
          </a:p>
          <a:p>
            <a:pPr indent="-342931" lvl="0" marL="342900" rtl="0" algn="l">
              <a:spcBef>
                <a:spcPts val="356"/>
              </a:spcBef>
              <a:spcAft>
                <a:spcPts val="0"/>
              </a:spcAft>
              <a:buClr>
                <a:schemeClr val="dk1"/>
              </a:buClr>
              <a:buSzPct val="100000"/>
              <a:buChar char="•"/>
            </a:pPr>
            <a:r>
              <a:rPr lang="en" sz="2300"/>
              <a:t>In 2021, 14.2% of Indigenous children lived with at least one grandparent, compared with 8.9% of non-Indigenous children.</a:t>
            </a:r>
            <a:endParaRPr sz="2300"/>
          </a:p>
          <a:p>
            <a:pPr indent="-229743" lvl="0" marL="342900" rtl="0" algn="l">
              <a:spcBef>
                <a:spcPts val="356"/>
              </a:spcBef>
              <a:spcAft>
                <a:spcPts val="0"/>
              </a:spcAft>
              <a:buClr>
                <a:schemeClr val="dk1"/>
              </a:buClr>
              <a:buSzPct val="100000"/>
              <a:buNone/>
            </a:pPr>
            <a:r>
              <a:t/>
            </a:r>
            <a:endParaRPr sz="2300"/>
          </a:p>
          <a:p>
            <a:pPr indent="0" lvl="0" marL="0" rtl="0" algn="l">
              <a:spcBef>
                <a:spcPts val="294"/>
              </a:spcBef>
              <a:spcAft>
                <a:spcPts val="0"/>
              </a:spcAft>
              <a:buClr>
                <a:schemeClr val="dk1"/>
              </a:buClr>
              <a:buSzPct val="100000"/>
              <a:buNone/>
            </a:pPr>
            <a:r>
              <a:t/>
            </a:r>
            <a:endParaRPr sz="1900"/>
          </a:p>
          <a:p>
            <a:pPr indent="0" lvl="0" marL="0" rtl="0" algn="l">
              <a:spcBef>
                <a:spcPts val="294"/>
              </a:spcBef>
              <a:spcAft>
                <a:spcPts val="0"/>
              </a:spcAft>
              <a:buClr>
                <a:schemeClr val="dk1"/>
              </a:buClr>
              <a:buSzPct val="100000"/>
              <a:buNone/>
            </a:pPr>
            <a:r>
              <a:rPr b="1" lang="en" sz="1900"/>
              <a:t> </a:t>
            </a:r>
            <a:endParaRPr b="1" sz="1900"/>
          </a:p>
          <a:p>
            <a:pPr indent="0" lvl="0" marL="0" rtl="0" algn="l">
              <a:spcBef>
                <a:spcPts val="279"/>
              </a:spcBef>
              <a:spcAft>
                <a:spcPts val="0"/>
              </a:spcAft>
              <a:buClr>
                <a:schemeClr val="dk1"/>
              </a:buClr>
              <a:buSzPct val="100000"/>
              <a:buNone/>
            </a:pPr>
            <a:r>
              <a:t/>
            </a:r>
            <a:endParaRPr b="1" sz="1800"/>
          </a:p>
          <a:p>
            <a:pPr indent="-254317" lvl="0" marL="342900" rtl="0" algn="l">
              <a:spcBef>
                <a:spcPts val="279"/>
              </a:spcBef>
              <a:spcAft>
                <a:spcPts val="0"/>
              </a:spcAft>
              <a:buClr>
                <a:schemeClr val="dk1"/>
              </a:buClr>
              <a:buSzPct val="100000"/>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2"/>
          <p:cNvSpPr txBox="1"/>
          <p:nvPr>
            <p:ph type="title"/>
          </p:nvPr>
        </p:nvSpPr>
        <p:spPr>
          <a:xfrm>
            <a:off x="457200" y="87474"/>
            <a:ext cx="8229600" cy="4860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Other demographics</a:t>
            </a:r>
            <a:endParaRPr sz="3200"/>
          </a:p>
        </p:txBody>
      </p:sp>
      <p:sp>
        <p:nvSpPr>
          <p:cNvPr id="485" name="Google Shape;485;p82"/>
          <p:cNvSpPr txBox="1"/>
          <p:nvPr>
            <p:ph idx="1" type="body"/>
          </p:nvPr>
        </p:nvSpPr>
        <p:spPr>
          <a:xfrm>
            <a:off x="539552" y="681540"/>
            <a:ext cx="8229600" cy="432048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spcBef>
                <a:spcPts val="0"/>
              </a:spcBef>
              <a:spcAft>
                <a:spcPts val="0"/>
              </a:spcAft>
              <a:buClr>
                <a:schemeClr val="dk1"/>
              </a:buClr>
              <a:buSzPct val="100000"/>
              <a:buNone/>
            </a:pPr>
            <a:r>
              <a:t/>
            </a:r>
            <a:endParaRPr sz="4900"/>
          </a:p>
          <a:p>
            <a:pPr indent="0" lvl="0" marL="0" rtl="0" algn="l">
              <a:spcBef>
                <a:spcPts val="360"/>
              </a:spcBef>
              <a:spcAft>
                <a:spcPts val="0"/>
              </a:spcAft>
              <a:buClr>
                <a:schemeClr val="dk1"/>
              </a:buClr>
              <a:buSzPct val="100000"/>
              <a:buNone/>
            </a:pPr>
            <a:r>
              <a:rPr lang="en" sz="7200"/>
              <a:t>Living conditions: </a:t>
            </a:r>
            <a:endParaRPr/>
          </a:p>
          <a:p>
            <a:pPr indent="0" lvl="0" marL="0" rtl="0" algn="l">
              <a:spcBef>
                <a:spcPts val="360"/>
              </a:spcBef>
              <a:spcAft>
                <a:spcPts val="0"/>
              </a:spcAft>
              <a:buClr>
                <a:schemeClr val="dk1"/>
              </a:buClr>
              <a:buSzPct val="100000"/>
              <a:buNone/>
            </a:pPr>
            <a:r>
              <a:t/>
            </a:r>
            <a:endParaRPr sz="7200"/>
          </a:p>
          <a:p>
            <a:pPr indent="-342900" lvl="0" marL="342900" rtl="0" algn="l">
              <a:spcBef>
                <a:spcPts val="360"/>
              </a:spcBef>
              <a:spcAft>
                <a:spcPts val="0"/>
              </a:spcAft>
              <a:buClr>
                <a:schemeClr val="dk1"/>
              </a:buClr>
              <a:buSzPct val="100000"/>
              <a:buChar char="•"/>
            </a:pPr>
            <a:r>
              <a:rPr lang="en" sz="7200"/>
              <a:t>Among all Indigenous children who lived with their grandparents, most (78.0%) lived in a multi-generational home, where at least one parent and at least one grandparent were present. The remaining 22.0% lived in a skip-generation family with at least one grandparent, but no parents present. </a:t>
            </a:r>
            <a:endParaRPr sz="7200"/>
          </a:p>
          <a:p>
            <a:pPr indent="0" lvl="0" marL="0" rtl="0" algn="l">
              <a:spcBef>
                <a:spcPts val="360"/>
              </a:spcBef>
              <a:spcAft>
                <a:spcPts val="0"/>
              </a:spcAft>
              <a:buClr>
                <a:schemeClr val="dk1"/>
              </a:buClr>
              <a:buSzPct val="100000"/>
              <a:buNone/>
            </a:pPr>
            <a:r>
              <a:t/>
            </a:r>
            <a:endParaRPr sz="7200"/>
          </a:p>
          <a:p>
            <a:pPr indent="-342900" lvl="0" marL="342900" rtl="0" algn="l">
              <a:spcBef>
                <a:spcPts val="360"/>
              </a:spcBef>
              <a:spcAft>
                <a:spcPts val="0"/>
              </a:spcAft>
              <a:buClr>
                <a:schemeClr val="dk1"/>
              </a:buClr>
              <a:buSzPct val="100000"/>
              <a:buChar char="•"/>
            </a:pPr>
            <a:r>
              <a:rPr lang="en" sz="7200"/>
              <a:t>The majority (56.0%) of Indigenous children lived in a two-parent household in 2021.</a:t>
            </a:r>
            <a:endParaRPr/>
          </a:p>
          <a:p>
            <a:pPr indent="0" lvl="0" marL="0" rtl="0" algn="l">
              <a:spcBef>
                <a:spcPts val="360"/>
              </a:spcBef>
              <a:spcAft>
                <a:spcPts val="0"/>
              </a:spcAft>
              <a:buClr>
                <a:schemeClr val="dk1"/>
              </a:buClr>
              <a:buSzPct val="100000"/>
              <a:buNone/>
            </a:pPr>
            <a:r>
              <a:t/>
            </a:r>
            <a:endParaRPr sz="7200"/>
          </a:p>
          <a:p>
            <a:pPr indent="-342900" lvl="0" marL="342900" rtl="0" algn="l">
              <a:spcBef>
                <a:spcPts val="360"/>
              </a:spcBef>
              <a:spcAft>
                <a:spcPts val="0"/>
              </a:spcAft>
              <a:buClr>
                <a:schemeClr val="dk1"/>
              </a:buClr>
              <a:buSzPct val="100000"/>
              <a:buChar char="•"/>
            </a:pPr>
            <a:r>
              <a:rPr lang="en" sz="7200"/>
              <a:t>More than one-third (35.8%) of Indigenous children lived in a lone-parent household. Most (79.5%) lived with their mother, while the remainder lived with their father.</a:t>
            </a:r>
            <a:endParaRPr/>
          </a:p>
          <a:p>
            <a:pPr indent="0" lvl="0" marL="0" rtl="0" algn="l">
              <a:spcBef>
                <a:spcPts val="360"/>
              </a:spcBef>
              <a:spcAft>
                <a:spcPts val="0"/>
              </a:spcAft>
              <a:buClr>
                <a:schemeClr val="dk1"/>
              </a:buClr>
              <a:buSzPct val="100000"/>
              <a:buNone/>
            </a:pPr>
            <a:r>
              <a:t/>
            </a:r>
            <a:endParaRPr sz="7200"/>
          </a:p>
          <a:p>
            <a:pPr indent="-342900" lvl="0" marL="342900" rtl="0" algn="l">
              <a:spcBef>
                <a:spcPts val="360"/>
              </a:spcBef>
              <a:spcAft>
                <a:spcPts val="0"/>
              </a:spcAft>
              <a:buClr>
                <a:schemeClr val="dk1"/>
              </a:buClr>
              <a:buSzPct val="100000"/>
              <a:buChar char="•"/>
            </a:pPr>
            <a:r>
              <a:rPr lang="en" sz="7200"/>
              <a:t>Children and youth are over-represented in foster care. Indigenous children accounted for over half (53.8%) of all children in foster care, while nationally, Indigenous children accounted for 7.7% of all children 14 years of age and younger.</a:t>
            </a:r>
            <a:endParaRPr/>
          </a:p>
          <a:p>
            <a:pPr indent="-228600" lvl="0" marL="342900" rtl="0" algn="l">
              <a:spcBef>
                <a:spcPts val="360"/>
              </a:spcBef>
              <a:spcAft>
                <a:spcPts val="0"/>
              </a:spcAft>
              <a:buClr>
                <a:schemeClr val="dk1"/>
              </a:buClr>
              <a:buSzPct val="100000"/>
              <a:buNone/>
            </a:pPr>
            <a:r>
              <a:t/>
            </a:r>
            <a:endParaRPr sz="7200"/>
          </a:p>
          <a:p>
            <a:pPr indent="-342900" lvl="0" marL="342900" rtl="0" algn="l">
              <a:spcBef>
                <a:spcPts val="360"/>
              </a:spcBef>
              <a:spcAft>
                <a:spcPts val="0"/>
              </a:spcAft>
              <a:buClr>
                <a:schemeClr val="dk1"/>
              </a:buClr>
              <a:buSzPct val="100000"/>
              <a:buChar char="•"/>
            </a:pPr>
            <a:r>
              <a:rPr lang="en" sz="7200"/>
              <a:t>In 2020, the Government of Canada instituted the </a:t>
            </a:r>
            <a:r>
              <a:rPr i="1" lang="en" sz="7200"/>
              <a:t>Act respecting First Nations, Inuit and Métis children, youth and families</a:t>
            </a:r>
            <a:r>
              <a:rPr lang="en" sz="7200"/>
              <a:t>. This legislation sought to reduce the overrepresentation of Indigenous children and youth in foster care and to improve child and family services. </a:t>
            </a:r>
            <a:endParaRPr sz="7200"/>
          </a:p>
          <a:p>
            <a:pPr indent="0" lvl="0" marL="0" rtl="0" algn="l">
              <a:spcBef>
                <a:spcPts val="360"/>
              </a:spcBef>
              <a:spcAft>
                <a:spcPts val="0"/>
              </a:spcAft>
              <a:buClr>
                <a:schemeClr val="dk1"/>
              </a:buClr>
              <a:buSzPct val="100000"/>
              <a:buNone/>
            </a:pPr>
            <a:r>
              <a:rPr lang="en" sz="7200"/>
              <a:t> </a:t>
            </a:r>
            <a:endParaRPr/>
          </a:p>
          <a:p>
            <a:pPr indent="-228600" lvl="0" marL="342900" rtl="0" algn="l">
              <a:spcBef>
                <a:spcPts val="360"/>
              </a:spcBef>
              <a:spcAft>
                <a:spcPts val="0"/>
              </a:spcAft>
              <a:buClr>
                <a:schemeClr val="dk1"/>
              </a:buClr>
              <a:buSzPct val="100000"/>
              <a:buNone/>
            </a:pPr>
            <a:r>
              <a:t/>
            </a:r>
            <a:endParaRPr sz="7200"/>
          </a:p>
          <a:p>
            <a:pPr indent="0" lvl="0" marL="0" rtl="0" algn="l">
              <a:spcBef>
                <a:spcPts val="360"/>
              </a:spcBef>
              <a:spcAft>
                <a:spcPts val="0"/>
              </a:spcAft>
              <a:buClr>
                <a:schemeClr val="dk1"/>
              </a:buClr>
              <a:buSzPct val="100000"/>
              <a:buNone/>
            </a:pPr>
            <a:r>
              <a:t/>
            </a:r>
            <a:endParaRPr sz="7200"/>
          </a:p>
          <a:p>
            <a:pPr indent="0" lvl="0" marL="0" rtl="0" algn="l">
              <a:spcBef>
                <a:spcPts val="360"/>
              </a:spcBef>
              <a:spcAft>
                <a:spcPts val="0"/>
              </a:spcAft>
              <a:buClr>
                <a:schemeClr val="dk1"/>
              </a:buClr>
              <a:buSzPct val="100000"/>
              <a:buNone/>
            </a:pPr>
            <a:r>
              <a:rPr b="1" lang="en" sz="7200"/>
              <a:t> </a:t>
            </a:r>
            <a:endParaRPr b="1" sz="7200"/>
          </a:p>
          <a:p>
            <a:pPr indent="0" lvl="0" marL="0" rtl="0" algn="l">
              <a:spcBef>
                <a:spcPts val="360"/>
              </a:spcBef>
              <a:spcAft>
                <a:spcPts val="0"/>
              </a:spcAft>
              <a:buClr>
                <a:schemeClr val="dk1"/>
              </a:buClr>
              <a:buSzPct val="100000"/>
              <a:buNone/>
            </a:pPr>
            <a:r>
              <a:t/>
            </a:r>
            <a:endParaRPr b="1" sz="7200"/>
          </a:p>
          <a:p>
            <a:pPr indent="-228600" lvl="0" marL="342900" rtl="0" algn="l">
              <a:spcBef>
                <a:spcPts val="360"/>
              </a:spcBef>
              <a:spcAft>
                <a:spcPts val="0"/>
              </a:spcAft>
              <a:buClr>
                <a:schemeClr val="dk1"/>
              </a:buClr>
              <a:buSzPct val="100000"/>
              <a:buNone/>
            </a:pPr>
            <a:r>
              <a:t/>
            </a:r>
            <a:endParaRPr sz="7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3"/>
          <p:cNvSpPr txBox="1"/>
          <p:nvPr>
            <p:ph type="title"/>
          </p:nvPr>
        </p:nvSpPr>
        <p:spPr>
          <a:xfrm>
            <a:off x="457200" y="87474"/>
            <a:ext cx="8229600" cy="4860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Other demographics</a:t>
            </a:r>
            <a:endParaRPr sz="3200"/>
          </a:p>
        </p:txBody>
      </p:sp>
      <p:sp>
        <p:nvSpPr>
          <p:cNvPr id="491" name="Google Shape;491;p83"/>
          <p:cNvSpPr txBox="1"/>
          <p:nvPr>
            <p:ph idx="1" type="body"/>
          </p:nvPr>
        </p:nvSpPr>
        <p:spPr>
          <a:xfrm>
            <a:off x="539552" y="681540"/>
            <a:ext cx="8229600" cy="432048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Clr>
                <a:schemeClr val="dk1"/>
              </a:buClr>
              <a:buSzPct val="100000"/>
              <a:buNone/>
            </a:pPr>
            <a:r>
              <a:rPr lang="en" sz="2100"/>
              <a:t>Inadequate or crowded housing: </a:t>
            </a:r>
            <a:endParaRPr/>
          </a:p>
          <a:p>
            <a:pPr indent="0" lvl="0" marL="0" rtl="0" algn="l">
              <a:spcBef>
                <a:spcPts val="357"/>
              </a:spcBef>
              <a:spcAft>
                <a:spcPts val="0"/>
              </a:spcAft>
              <a:buClr>
                <a:schemeClr val="dk1"/>
              </a:buClr>
              <a:buSzPct val="100000"/>
              <a:buNone/>
            </a:pPr>
            <a:r>
              <a:t/>
            </a:r>
            <a:endParaRPr sz="2100"/>
          </a:p>
          <a:p>
            <a:pPr indent="-342900" lvl="0" marL="342900" rtl="0" algn="l">
              <a:spcBef>
                <a:spcPts val="357"/>
              </a:spcBef>
              <a:spcAft>
                <a:spcPts val="0"/>
              </a:spcAft>
              <a:buClr>
                <a:schemeClr val="dk1"/>
              </a:buClr>
              <a:buSzPct val="100000"/>
              <a:buChar char="•"/>
            </a:pPr>
            <a:r>
              <a:rPr lang="en" sz="2100"/>
              <a:t>Because of a number of barriers faced by Indigenous communities, inadequate housing conditions are a significant issue among Indigenous people in Canada. Indigenous people are </a:t>
            </a:r>
            <a:r>
              <a:rPr b="1" lang="en" sz="2100"/>
              <a:t>more likely to live in remote or northern communities, where high costs and limited access to building materials and supplies contribute to the challenges of building or maintaining homes</a:t>
            </a:r>
            <a:r>
              <a:rPr lang="en" sz="2100"/>
              <a:t>. </a:t>
            </a:r>
            <a:endParaRPr sz="2100"/>
          </a:p>
          <a:p>
            <a:pPr indent="0" lvl="0" marL="0" rtl="0" algn="l">
              <a:spcBef>
                <a:spcPts val="323"/>
              </a:spcBef>
              <a:spcAft>
                <a:spcPts val="0"/>
              </a:spcAft>
              <a:buClr>
                <a:schemeClr val="dk1"/>
              </a:buClr>
              <a:buSzPct val="100000"/>
              <a:buNone/>
            </a:pPr>
            <a:r>
              <a:t/>
            </a:r>
            <a:endParaRPr sz="1900"/>
          </a:p>
          <a:p>
            <a:pPr indent="-342900" lvl="0" marL="342900" rtl="0" algn="l">
              <a:spcBef>
                <a:spcPts val="357"/>
              </a:spcBef>
              <a:spcAft>
                <a:spcPts val="0"/>
              </a:spcAft>
              <a:buClr>
                <a:schemeClr val="dk1"/>
              </a:buClr>
              <a:buSzPct val="100000"/>
              <a:buChar char="•"/>
            </a:pPr>
            <a:r>
              <a:rPr b="1" lang="en" sz="2100"/>
              <a:t>For on-reserve First Nations communities, accessing financing </a:t>
            </a:r>
            <a:r>
              <a:rPr lang="en" sz="2100"/>
              <a:t>to buy, build or renovate housing </a:t>
            </a:r>
            <a:r>
              <a:rPr b="1" lang="en" sz="2100"/>
              <a:t>can be difficult because of the application of the </a:t>
            </a:r>
            <a:r>
              <a:rPr b="1" i="1" lang="en" sz="2100"/>
              <a:t>Indian Act</a:t>
            </a:r>
            <a:r>
              <a:rPr lang="en" sz="2100"/>
              <a:t>, </a:t>
            </a:r>
            <a:r>
              <a:rPr lang="en" sz="2100" u="sng"/>
              <a:t>which does not permit the use of property on reserves as collateral in a lending agreement</a:t>
            </a:r>
            <a:r>
              <a:rPr lang="en" sz="2100"/>
              <a:t>.</a:t>
            </a:r>
            <a:endParaRPr/>
          </a:p>
          <a:p>
            <a:pPr indent="0" lvl="0" marL="0" rtl="0" algn="l">
              <a:spcBef>
                <a:spcPts val="357"/>
              </a:spcBef>
              <a:spcAft>
                <a:spcPts val="0"/>
              </a:spcAft>
              <a:buClr>
                <a:schemeClr val="dk1"/>
              </a:buClr>
              <a:buSzPct val="100000"/>
              <a:buNone/>
            </a:pPr>
            <a:r>
              <a:t/>
            </a:r>
            <a:endParaRPr sz="2100"/>
          </a:p>
          <a:p>
            <a:pPr indent="-342900" lvl="0" marL="342900" rtl="0" algn="l">
              <a:spcBef>
                <a:spcPts val="357"/>
              </a:spcBef>
              <a:spcAft>
                <a:spcPts val="0"/>
              </a:spcAft>
              <a:buClr>
                <a:schemeClr val="dk1"/>
              </a:buClr>
              <a:buSzPct val="100000"/>
              <a:buChar char="•"/>
            </a:pPr>
            <a:r>
              <a:rPr lang="en" sz="2100" u="sng"/>
              <a:t>Almost one in six Indigenous people (16.4%) lived in a dwelling that was in need of major repairs in 2021, a rate almost three times higher than for the non-Indigenous population (5.7%)</a:t>
            </a:r>
            <a:r>
              <a:rPr lang="en" sz="2100"/>
              <a:t>. Métis were the least likely among Indigenous people to live in a dwelling that was in need of major repairs (10.0%), followed by First Nations people (19.7%) and Inuit (26.2%).</a:t>
            </a:r>
            <a:endParaRPr/>
          </a:p>
          <a:p>
            <a:pPr indent="0" lvl="0" marL="0" rtl="0" algn="l">
              <a:spcBef>
                <a:spcPts val="323"/>
              </a:spcBef>
              <a:spcAft>
                <a:spcPts val="0"/>
              </a:spcAft>
              <a:buClr>
                <a:schemeClr val="dk1"/>
              </a:buClr>
              <a:buSzPct val="100000"/>
              <a:buNone/>
            </a:pPr>
            <a:r>
              <a:t/>
            </a:r>
            <a:endParaRPr sz="1900"/>
          </a:p>
          <a:p>
            <a:pPr indent="-245745" lvl="0" marL="342900" rtl="0" algn="l">
              <a:spcBef>
                <a:spcPts val="306"/>
              </a:spcBef>
              <a:spcAft>
                <a:spcPts val="0"/>
              </a:spcAft>
              <a:buClr>
                <a:schemeClr val="dk1"/>
              </a:buClr>
              <a:buSzPct val="100000"/>
              <a:buNone/>
            </a:pPr>
            <a:r>
              <a:t/>
            </a:r>
            <a:endParaRPr sz="1800"/>
          </a:p>
          <a:p>
            <a:pPr indent="0" lvl="0" marL="0" rtl="0" algn="l">
              <a:spcBef>
                <a:spcPts val="306"/>
              </a:spcBef>
              <a:spcAft>
                <a:spcPts val="0"/>
              </a:spcAft>
              <a:buClr>
                <a:schemeClr val="dk1"/>
              </a:buClr>
              <a:buSzPct val="100000"/>
              <a:buNone/>
            </a:pPr>
            <a:r>
              <a:rPr lang="en" sz="1800"/>
              <a:t> </a:t>
            </a:r>
            <a:endParaRPr/>
          </a:p>
          <a:p>
            <a:pPr indent="-245745" lvl="0" marL="342900" rtl="0" algn="l">
              <a:spcBef>
                <a:spcPts val="306"/>
              </a:spcBef>
              <a:spcAft>
                <a:spcPts val="0"/>
              </a:spcAft>
              <a:buClr>
                <a:schemeClr val="dk1"/>
              </a:buClr>
              <a:buSzPct val="100000"/>
              <a:buNone/>
            </a:pPr>
            <a:r>
              <a:t/>
            </a:r>
            <a:endParaRPr sz="1800"/>
          </a:p>
          <a:p>
            <a:pPr indent="0" lvl="0" marL="0" rtl="0" algn="l">
              <a:spcBef>
                <a:spcPts val="306"/>
              </a:spcBef>
              <a:spcAft>
                <a:spcPts val="0"/>
              </a:spcAft>
              <a:buClr>
                <a:schemeClr val="dk1"/>
              </a:buClr>
              <a:buSzPct val="100000"/>
              <a:buNone/>
            </a:pPr>
            <a:r>
              <a:t/>
            </a:r>
            <a:endParaRPr sz="1800"/>
          </a:p>
          <a:p>
            <a:pPr indent="0" lvl="0" marL="0" rtl="0" algn="l">
              <a:spcBef>
                <a:spcPts val="306"/>
              </a:spcBef>
              <a:spcAft>
                <a:spcPts val="0"/>
              </a:spcAft>
              <a:buClr>
                <a:schemeClr val="dk1"/>
              </a:buClr>
              <a:buSzPct val="100000"/>
              <a:buNone/>
            </a:pPr>
            <a:r>
              <a:rPr b="1" lang="en" sz="1800"/>
              <a:t> </a:t>
            </a:r>
            <a:endParaRPr b="1" sz="1800"/>
          </a:p>
          <a:p>
            <a:pPr indent="0" lvl="0" marL="0" rtl="0" algn="l">
              <a:spcBef>
                <a:spcPts val="442"/>
              </a:spcBef>
              <a:spcAft>
                <a:spcPts val="0"/>
              </a:spcAft>
              <a:buClr>
                <a:schemeClr val="dk1"/>
              </a:buClr>
              <a:buSzPct val="100000"/>
              <a:buNone/>
            </a:pPr>
            <a:r>
              <a:t/>
            </a:r>
            <a:endParaRPr b="1" sz="2600"/>
          </a:p>
          <a:p>
            <a:pPr indent="0" lvl="0" marL="342900" rtl="0" algn="l">
              <a:spcBef>
                <a:spcPts val="1224"/>
              </a:spcBef>
              <a:spcAft>
                <a:spcPts val="0"/>
              </a:spcAft>
              <a:buClr>
                <a:schemeClr val="dk1"/>
              </a:buClr>
              <a:buSzPct val="100000"/>
              <a:buNone/>
            </a:pPr>
            <a:r>
              <a:t/>
            </a:r>
            <a:endParaRPr sz="7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4"/>
          <p:cNvSpPr txBox="1"/>
          <p:nvPr>
            <p:ph type="title"/>
          </p:nvPr>
        </p:nvSpPr>
        <p:spPr>
          <a:xfrm>
            <a:off x="457200" y="87474"/>
            <a:ext cx="8229600" cy="4860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Other demographics</a:t>
            </a:r>
            <a:endParaRPr sz="3200"/>
          </a:p>
        </p:txBody>
      </p:sp>
      <p:sp>
        <p:nvSpPr>
          <p:cNvPr id="497" name="Google Shape;497;p84"/>
          <p:cNvSpPr txBox="1"/>
          <p:nvPr>
            <p:ph idx="1" type="body"/>
          </p:nvPr>
        </p:nvSpPr>
        <p:spPr>
          <a:xfrm>
            <a:off x="539552" y="681540"/>
            <a:ext cx="8229600" cy="432048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Clr>
                <a:schemeClr val="dk1"/>
              </a:buClr>
              <a:buSzPts val="2100"/>
              <a:buNone/>
            </a:pPr>
            <a:r>
              <a:rPr lang="en" sz="2100"/>
              <a:t>Low income: </a:t>
            </a:r>
            <a:endParaRPr/>
          </a:p>
          <a:p>
            <a:pPr indent="0" lvl="0" marL="0" rtl="0" algn="l">
              <a:spcBef>
                <a:spcPts val="420"/>
              </a:spcBef>
              <a:spcAft>
                <a:spcPts val="0"/>
              </a:spcAft>
              <a:buClr>
                <a:schemeClr val="dk1"/>
              </a:buClr>
              <a:buSzPts val="2100"/>
              <a:buNone/>
            </a:pPr>
            <a:r>
              <a:t/>
            </a:r>
            <a:endParaRPr sz="2100"/>
          </a:p>
          <a:p>
            <a:pPr indent="-342900" lvl="0" marL="342900" rtl="0" algn="l">
              <a:spcBef>
                <a:spcPts val="360"/>
              </a:spcBef>
              <a:spcAft>
                <a:spcPts val="0"/>
              </a:spcAft>
              <a:buClr>
                <a:schemeClr val="dk1"/>
              </a:buClr>
              <a:buSzPts val="1800"/>
              <a:buChar char="•"/>
            </a:pPr>
            <a:r>
              <a:rPr lang="en" sz="1800"/>
              <a:t>Of the 1.8 million Indigenous people living in Canada in 2021, </a:t>
            </a:r>
            <a:r>
              <a:rPr lang="en" sz="1800" u="sng"/>
              <a:t>18.8% lived in a low-income household, compared with 10.7% of the non-Indigenous population</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A downward trend in low income has been observed across Canada and was largely driven by government transfers in response to the COVID-19 pandemic.</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Among the three Indigenous groups: </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The low-income rate was highest among First Nations people (22.7%). It was particularly high among status First Nations people living on reserve, almost one in three (31.4%) of whom lived in a low-income household.</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One in six Inuit (16.6%) and one in eight Métis (12.8%) lived in a low-income household. </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a:t> </a:t>
            </a:r>
            <a:endParaRPr b="1" sz="1800"/>
          </a:p>
          <a:p>
            <a:pPr indent="0" lvl="0" marL="0" rtl="0" algn="l">
              <a:spcBef>
                <a:spcPts val="520"/>
              </a:spcBef>
              <a:spcAft>
                <a:spcPts val="0"/>
              </a:spcAft>
              <a:buClr>
                <a:schemeClr val="dk1"/>
              </a:buClr>
              <a:buSzPts val="2600"/>
              <a:buNone/>
            </a:pPr>
            <a:r>
              <a:t/>
            </a:r>
            <a:endParaRPr b="1" sz="2600"/>
          </a:p>
          <a:p>
            <a:pPr indent="0" lvl="0" marL="342900" rtl="0" algn="l">
              <a:spcBef>
                <a:spcPts val="1440"/>
              </a:spcBef>
              <a:spcAft>
                <a:spcPts val="0"/>
              </a:spcAft>
              <a:buClr>
                <a:schemeClr val="dk1"/>
              </a:buClr>
              <a:buSzPts val="7200"/>
              <a:buNone/>
            </a:pPr>
            <a:r>
              <a:t/>
            </a:r>
            <a:endParaRPr sz="72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5"/>
          <p:cNvSpPr txBox="1"/>
          <p:nvPr>
            <p:ph type="title"/>
          </p:nvPr>
        </p:nvSpPr>
        <p:spPr>
          <a:xfrm>
            <a:off x="457200" y="87474"/>
            <a:ext cx="8229600" cy="48605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Other demographics</a:t>
            </a:r>
            <a:endParaRPr sz="3200"/>
          </a:p>
        </p:txBody>
      </p:sp>
      <p:sp>
        <p:nvSpPr>
          <p:cNvPr id="503" name="Google Shape;503;p85"/>
          <p:cNvSpPr txBox="1"/>
          <p:nvPr>
            <p:ph idx="1" type="body"/>
          </p:nvPr>
        </p:nvSpPr>
        <p:spPr>
          <a:xfrm>
            <a:off x="539552" y="681540"/>
            <a:ext cx="8229600" cy="432048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lang="en" sz="1800"/>
              <a:t>Indigenous languages: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Over 70 Indigenous languages were reported in the 2021 Census, with 237,420 Indigenous people reporting that they could speak an Indigenous language well enough to conduct a conversation.</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In </a:t>
            </a:r>
            <a:r>
              <a:rPr lang="en" sz="1800" u="sng"/>
              <a:t>2019</a:t>
            </a:r>
            <a:r>
              <a:rPr lang="en" sz="1800"/>
              <a:t>, the </a:t>
            </a:r>
            <a:r>
              <a:rPr b="1" i="1" lang="en" sz="1800"/>
              <a:t>Indigenous Languages Act</a:t>
            </a:r>
            <a:r>
              <a:rPr lang="en" sz="1800"/>
              <a:t> was signed into law to "support and promote the use of Indigenous languages." </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Following this legislative step, the </a:t>
            </a:r>
            <a:r>
              <a:rPr b="1" lang="en" sz="1800"/>
              <a:t>Office of the Commissioner of Indigenous Languages</a:t>
            </a:r>
            <a:r>
              <a:rPr lang="en" sz="1800"/>
              <a:t> </a:t>
            </a:r>
            <a:r>
              <a:rPr lang="en" sz="1800" u="sng"/>
              <a:t>was established with a mandate to support the efforts of Indigenous peoples to reclaim, revitalize, maintain and strengthen Indigenous languages</a:t>
            </a:r>
            <a:r>
              <a:rPr lang="en" sz="1800"/>
              <a:t>.</a:t>
            </a:r>
            <a:endParaRPr/>
          </a:p>
          <a:p>
            <a:pPr indent="-228600" lvl="0" marL="34290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lang="en" sz="1800"/>
              <a:t> </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rPr b="1" lang="en" sz="1800"/>
              <a:t> </a:t>
            </a:r>
            <a:endParaRPr b="1" sz="1800"/>
          </a:p>
          <a:p>
            <a:pPr indent="0" lvl="0" marL="0" rtl="0" algn="l">
              <a:spcBef>
                <a:spcPts val="360"/>
              </a:spcBef>
              <a:spcAft>
                <a:spcPts val="0"/>
              </a:spcAft>
              <a:buClr>
                <a:schemeClr val="dk1"/>
              </a:buClr>
              <a:buSzPts val="1800"/>
              <a:buNone/>
            </a:pPr>
            <a:r>
              <a:t/>
            </a:r>
            <a:endParaRPr b="1" sz="1800"/>
          </a:p>
          <a:p>
            <a:pPr indent="-228600" lvl="0" marL="342900" rtl="0" algn="l">
              <a:spcBef>
                <a:spcPts val="360"/>
              </a:spcBef>
              <a:spcAft>
                <a:spcPts val="0"/>
              </a:spcAft>
              <a:buClr>
                <a:schemeClr val="dk1"/>
              </a:buClr>
              <a:buSzPts val="1800"/>
              <a:buNone/>
            </a:pPr>
            <a:r>
              <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6"/>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Colonization and health</a:t>
            </a:r>
            <a:endParaRPr b="1" sz="3200"/>
          </a:p>
        </p:txBody>
      </p:sp>
      <p:sp>
        <p:nvSpPr>
          <p:cNvPr id="509" name="Google Shape;509;p86"/>
          <p:cNvSpPr txBox="1"/>
          <p:nvPr>
            <p:ph idx="1" type="body"/>
          </p:nvPr>
        </p:nvSpPr>
        <p:spPr>
          <a:xfrm>
            <a:off x="457200" y="897564"/>
            <a:ext cx="8229600" cy="405045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1800"/>
              <a:buChar char="•"/>
            </a:pPr>
            <a:r>
              <a:rPr b="1" lang="en" sz="1800"/>
              <a:t>The historic impact of colonization is the single most profound determinant of Indigenous health and well-being</a:t>
            </a:r>
            <a:r>
              <a:rPr lang="en" sz="1800"/>
              <a:t>. It has presented and continues to present a calculated attack on children’ identity and the indignity of the community and nation.</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‘Indigeneity’ is characterized by the relationship to the land, territory, the natural world, dimensions of time, distinct knowledge systems, unique languages, and visions for the sustainable future. </a:t>
            </a:r>
            <a:r>
              <a:rPr lang="en" sz="1800" u="sng"/>
              <a:t>Colonization refers to the intentional dismantling of all of these</a:t>
            </a:r>
            <a:r>
              <a:rPr lang="en" sz="1800"/>
              <a:t>.</a:t>
            </a:r>
            <a:endParaRPr/>
          </a:p>
          <a:p>
            <a:pPr indent="-228600" lvl="0" marL="34290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Brief synopsis:</a:t>
            </a:r>
            <a:endParaRPr/>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1700: Russian, French, Spanish, and British explorers brought diseases – smallpox, tuberculosis, influenza, whooping cough and measles – resulting in thousands of deaths.</a:t>
            </a:r>
            <a:endParaRPr/>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British North American Act (1867) and Indian Act (1876) set the stage for assimilation restricting ways of life.</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7"/>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Colonization and health</a:t>
            </a:r>
            <a:endParaRPr sz="3200"/>
          </a:p>
        </p:txBody>
      </p:sp>
      <p:sp>
        <p:nvSpPr>
          <p:cNvPr id="515" name="Google Shape;515;p87"/>
          <p:cNvSpPr txBox="1"/>
          <p:nvPr>
            <p:ph idx="1" type="body"/>
          </p:nvPr>
        </p:nvSpPr>
        <p:spPr>
          <a:xfrm>
            <a:off x="457200" y="897564"/>
            <a:ext cx="8229600" cy="40504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Brief synopsis:</a:t>
            </a:r>
            <a:endParaRPr/>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All traditions and healers were banned until 1950 and beyond.</a:t>
            </a:r>
            <a:endParaRPr/>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Over several decades, most cultural norms were lost.</a:t>
            </a:r>
            <a:endParaRPr/>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Most devastating were the residential schools, resulting in today’s intergenerational traumas. </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Residential schools:</a:t>
            </a:r>
            <a:endParaRPr/>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Church-run boarding schools funded by the federal government. Goal was to assimilate children into Canadian society and culture.</a:t>
            </a:r>
            <a:endParaRPr/>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The first residential school was established in 1831 in Brampton, Manitoba. The last one closed in 1996 in Punnichy, Saskatchewan. </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8"/>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Colonization and health</a:t>
            </a:r>
            <a:endParaRPr sz="3200"/>
          </a:p>
        </p:txBody>
      </p:sp>
      <p:sp>
        <p:nvSpPr>
          <p:cNvPr id="521" name="Google Shape;521;p88"/>
          <p:cNvSpPr txBox="1"/>
          <p:nvPr>
            <p:ph idx="1" type="body"/>
          </p:nvPr>
        </p:nvSpPr>
        <p:spPr>
          <a:xfrm>
            <a:off x="457200" y="897564"/>
            <a:ext cx="8229600" cy="40504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Residential schools</a:t>
            </a:r>
            <a:endParaRPr/>
          </a:p>
          <a:p>
            <a:pPr indent="-228600" lvl="0" marL="3429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The closure of the last residential school was followed by a formal apology in 2008 from Prime Minister Harper in a multi-million dollar settlement, and the current Truth &amp; Reconciliation Commission, and the Residential School Resolution Health Support Programme. </a:t>
            </a:r>
            <a:endParaRPr/>
          </a:p>
          <a:p>
            <a:pPr indent="-171450" lvl="1" marL="74295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The Indian Act had allowed doctors to put children with tuberculosis into sanitariums, resulting in mistreatment through experimental treatments.  </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Text&#10;&#10;Description automatically generated" id="526" name="Google Shape;526;p89"/>
          <p:cNvPicPr preferRelativeResize="0"/>
          <p:nvPr/>
        </p:nvPicPr>
        <p:blipFill rotWithShape="1">
          <a:blip r:embed="rId3">
            <a:alphaModFix/>
          </a:blip>
          <a:srcRect b="0" l="0" r="0" t="0"/>
          <a:stretch/>
        </p:blipFill>
        <p:spPr>
          <a:xfrm>
            <a:off x="282389" y="18553"/>
            <a:ext cx="8579224"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descr="Text&#10;&#10;Description automatically generated" id="531" name="Google Shape;531;p90"/>
          <p:cNvPicPr preferRelativeResize="0"/>
          <p:nvPr/>
        </p:nvPicPr>
        <p:blipFill rotWithShape="1">
          <a:blip r:embed="rId3">
            <a:alphaModFix/>
          </a:blip>
          <a:srcRect b="0" l="0" r="0" t="0"/>
          <a:stretch/>
        </p:blipFill>
        <p:spPr>
          <a:xfrm>
            <a:off x="0" y="533504"/>
            <a:ext cx="9144000" cy="40764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5"/>
          <p:cNvSpPr txBox="1"/>
          <p:nvPr>
            <p:ph type="title"/>
          </p:nvPr>
        </p:nvSpPr>
        <p:spPr>
          <a:xfrm>
            <a:off x="457200" y="1028939"/>
            <a:ext cx="8229600" cy="34289"/>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alibri"/>
              <a:buNone/>
            </a:pPr>
            <a:r>
              <a:t/>
            </a:r>
            <a:endParaRPr sz="800"/>
          </a:p>
        </p:txBody>
      </p:sp>
      <p:sp>
        <p:nvSpPr>
          <p:cNvPr id="322" name="Google Shape;322;p55"/>
          <p:cNvSpPr txBox="1"/>
          <p:nvPr>
            <p:ph idx="1" type="body"/>
          </p:nvPr>
        </p:nvSpPr>
        <p:spPr>
          <a:xfrm>
            <a:off x="457200" y="627534"/>
            <a:ext cx="8229600" cy="3967088"/>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Clr>
                <a:schemeClr val="dk1"/>
              </a:buClr>
              <a:buSzPts val="1800"/>
              <a:buNone/>
            </a:pPr>
            <a:r>
              <a:t/>
            </a:r>
            <a:endParaRPr sz="1800"/>
          </a:p>
          <a:p>
            <a:pPr indent="-228600" lvl="0" marL="342900" rtl="0" algn="l">
              <a:spcBef>
                <a:spcPts val="360"/>
              </a:spcBef>
              <a:spcAft>
                <a:spcPts val="0"/>
              </a:spcAft>
              <a:buClr>
                <a:schemeClr val="dk1"/>
              </a:buClr>
              <a:buSzPts val="1800"/>
              <a:buNone/>
            </a:pPr>
            <a:r>
              <a:t/>
            </a:r>
            <a:endParaRPr sz="1800"/>
          </a:p>
          <a:p>
            <a:pPr indent="0" lvl="0" marL="0" rtl="0" algn="ctr">
              <a:lnSpc>
                <a:spcPct val="200000"/>
              </a:lnSpc>
              <a:spcBef>
                <a:spcPts val="560"/>
              </a:spcBef>
              <a:spcAft>
                <a:spcPts val="0"/>
              </a:spcAft>
              <a:buClr>
                <a:schemeClr val="dk1"/>
              </a:buClr>
              <a:buSzPts val="2800"/>
              <a:buNone/>
            </a:pPr>
            <a:r>
              <a:rPr lang="en" sz="2800"/>
              <a:t>“The world will not be destroyed by those who do evil, but by those who watch them without doing anything.” (Albert Einstein)</a:t>
            </a:r>
            <a:endParaRPr sz="2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descr="Text&#10;&#10;Description automatically generated" id="536" name="Google Shape;536;p91"/>
          <p:cNvPicPr preferRelativeResize="0"/>
          <p:nvPr/>
        </p:nvPicPr>
        <p:blipFill rotWithShape="1">
          <a:blip r:embed="rId3">
            <a:alphaModFix/>
          </a:blip>
          <a:srcRect b="0" l="0" r="0" t="0"/>
          <a:stretch/>
        </p:blipFill>
        <p:spPr>
          <a:xfrm>
            <a:off x="644183" y="0"/>
            <a:ext cx="7855636"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2"/>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 sz="3200"/>
              <a:t>Languages</a:t>
            </a:r>
            <a:r>
              <a:rPr lang="en" sz="4000"/>
              <a:t> </a:t>
            </a:r>
            <a:endParaRPr/>
          </a:p>
        </p:txBody>
      </p:sp>
      <p:sp>
        <p:nvSpPr>
          <p:cNvPr id="542" name="Google Shape;542;p92"/>
          <p:cNvSpPr txBox="1"/>
          <p:nvPr>
            <p:ph idx="1" type="body"/>
          </p:nvPr>
        </p:nvSpPr>
        <p:spPr>
          <a:xfrm>
            <a:off x="628650" y="1369219"/>
            <a:ext cx="3194488" cy="3263504"/>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1800"/>
              <a:buChar char="•"/>
            </a:pPr>
            <a:r>
              <a:rPr lang="en" sz="1800"/>
              <a:t>More than 70 Aboriginal languages were reported in the 2016 Census.</a:t>
            </a:r>
            <a:endParaRPr/>
          </a:p>
          <a:p>
            <a:pPr indent="0" lvl="0" marL="0" rtl="0" algn="l">
              <a:lnSpc>
                <a:spcPct val="90000"/>
              </a:lnSpc>
              <a:spcBef>
                <a:spcPts val="1000"/>
              </a:spcBef>
              <a:spcAft>
                <a:spcPts val="0"/>
              </a:spcAft>
              <a:buClr>
                <a:schemeClr val="dk1"/>
              </a:buClr>
              <a:buSzPts val="2800"/>
              <a:buNone/>
            </a:pPr>
            <a:r>
              <a:t/>
            </a:r>
            <a:endParaRPr/>
          </a:p>
        </p:txBody>
      </p:sp>
      <p:pic>
        <p:nvPicPr>
          <p:cNvPr descr="canada1" id="543" name="Google Shape;543;p92"/>
          <p:cNvPicPr preferRelativeResize="0"/>
          <p:nvPr/>
        </p:nvPicPr>
        <p:blipFill rotWithShape="1">
          <a:blip r:embed="rId3">
            <a:alphaModFix/>
          </a:blip>
          <a:srcRect b="0" l="0" r="0" t="0"/>
          <a:stretch/>
        </p:blipFill>
        <p:spPr>
          <a:xfrm>
            <a:off x="4422136" y="770929"/>
            <a:ext cx="4582304" cy="3861793"/>
          </a:xfrm>
          <a:prstGeom prst="rect">
            <a:avLst/>
          </a:prstGeom>
          <a:noFill/>
          <a:ln>
            <a:noFill/>
          </a:ln>
        </p:spPr>
      </p:pic>
      <p:sp>
        <p:nvSpPr>
          <p:cNvPr id="544" name="Google Shape;544;p92"/>
          <p:cNvSpPr txBox="1"/>
          <p:nvPr/>
        </p:nvSpPr>
        <p:spPr>
          <a:xfrm>
            <a:off x="315098" y="4717193"/>
            <a:ext cx="6921198" cy="2308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400" u="none" cap="none" strike="noStrike">
                <a:solidFill>
                  <a:srgbClr val="000000"/>
                </a:solidFill>
                <a:latin typeface="Calibri"/>
                <a:ea typeface="Calibri"/>
                <a:cs typeface="Calibri"/>
                <a:sym typeface="Calibri"/>
              </a:rPr>
              <a:t>             https://sblanguagemaps.wordpress.com/2012/12/23/native-languages-of-canada/</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3"/>
          <p:cNvSpPr txBox="1"/>
          <p:nvPr>
            <p:ph type="title"/>
          </p:nvPr>
        </p:nvSpPr>
        <p:spPr>
          <a:xfrm>
            <a:off x="628650" y="141481"/>
            <a:ext cx="7886700" cy="48605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Aboriginal languages </a:t>
            </a:r>
            <a:endParaRPr/>
          </a:p>
        </p:txBody>
      </p:sp>
      <p:pic>
        <p:nvPicPr>
          <p:cNvPr descr="Map&#10;&#10;Description automatically generated" id="550" name="Google Shape;550;p93"/>
          <p:cNvPicPr preferRelativeResize="0"/>
          <p:nvPr>
            <p:ph idx="1" type="body"/>
          </p:nvPr>
        </p:nvPicPr>
        <p:blipFill rotWithShape="1">
          <a:blip r:embed="rId3">
            <a:alphaModFix/>
          </a:blip>
          <a:srcRect b="0" l="0" r="0" t="0"/>
          <a:stretch/>
        </p:blipFill>
        <p:spPr>
          <a:xfrm>
            <a:off x="5076056" y="87474"/>
            <a:ext cx="3903991" cy="4936911"/>
          </a:xfrm>
          <a:prstGeom prst="rect">
            <a:avLst/>
          </a:prstGeom>
          <a:noFill/>
          <a:ln>
            <a:noFill/>
          </a:ln>
        </p:spPr>
      </p:pic>
      <p:sp>
        <p:nvSpPr>
          <p:cNvPr id="551" name="Google Shape;551;p93"/>
          <p:cNvSpPr txBox="1"/>
          <p:nvPr>
            <p:ph idx="2" type="body"/>
          </p:nvPr>
        </p:nvSpPr>
        <p:spPr>
          <a:xfrm>
            <a:off x="829447" y="843558"/>
            <a:ext cx="3886200" cy="4212468"/>
          </a:xfrm>
          <a:prstGeom prst="rect">
            <a:avLst/>
          </a:prstGeom>
          <a:noFill/>
          <a:ln>
            <a:noFill/>
          </a:ln>
        </p:spPr>
        <p:txBody>
          <a:bodyPr anchorCtr="0" anchor="t" bIns="45700" lIns="91425" spcFirstLastPara="1" rIns="91425" wrap="square" tIns="45700">
            <a:normAutofit fontScale="92500" lnSpcReduction="10000"/>
          </a:bodyPr>
          <a:lstStyle/>
          <a:p>
            <a:pPr indent="-228631" lvl="0" marL="228600" rtl="0" algn="l">
              <a:lnSpc>
                <a:spcPct val="90000"/>
              </a:lnSpc>
              <a:spcBef>
                <a:spcPts val="0"/>
              </a:spcBef>
              <a:spcAft>
                <a:spcPts val="0"/>
              </a:spcAft>
              <a:buClr>
                <a:schemeClr val="dk1"/>
              </a:buClr>
              <a:buSzPct val="100000"/>
              <a:buChar char="•"/>
            </a:pPr>
            <a:r>
              <a:rPr lang="en" sz="1700"/>
              <a:t>Diversity of languages </a:t>
            </a:r>
            <a:endParaRPr sz="1700"/>
          </a:p>
          <a:p>
            <a:pPr indent="0" lvl="0" marL="0" rtl="0" algn="l">
              <a:lnSpc>
                <a:spcPct val="90000"/>
              </a:lnSpc>
              <a:spcBef>
                <a:spcPts val="1000"/>
              </a:spcBef>
              <a:spcAft>
                <a:spcPts val="0"/>
              </a:spcAft>
              <a:buClr>
                <a:schemeClr val="dk1"/>
              </a:buClr>
              <a:buSzPct val="100000"/>
              <a:buNone/>
            </a:pPr>
            <a:r>
              <a:t/>
            </a:r>
            <a:endParaRPr sz="1700"/>
          </a:p>
          <a:p>
            <a:pPr indent="-228631" lvl="0" marL="228600" rtl="0" algn="l">
              <a:lnSpc>
                <a:spcPct val="90000"/>
              </a:lnSpc>
              <a:spcBef>
                <a:spcPts val="1000"/>
              </a:spcBef>
              <a:spcAft>
                <a:spcPts val="0"/>
              </a:spcAft>
              <a:buClr>
                <a:schemeClr val="dk1"/>
              </a:buClr>
              <a:buSzPct val="100000"/>
              <a:buChar char="•"/>
            </a:pPr>
            <a:r>
              <a:rPr lang="en" sz="1700"/>
              <a:t>In 2016, </a:t>
            </a:r>
            <a:r>
              <a:rPr b="1" lang="en" sz="1700"/>
              <a:t>the 5 most spoken Indigenous languages</a:t>
            </a:r>
            <a:r>
              <a:rPr lang="en" sz="1700"/>
              <a:t> in Canada were:</a:t>
            </a:r>
            <a:endParaRPr/>
          </a:p>
          <a:p>
            <a:pPr indent="0" lvl="0" marL="0" rtl="0" algn="l">
              <a:lnSpc>
                <a:spcPct val="90000"/>
              </a:lnSpc>
              <a:spcBef>
                <a:spcPts val="1000"/>
              </a:spcBef>
              <a:spcAft>
                <a:spcPts val="0"/>
              </a:spcAft>
              <a:buClr>
                <a:schemeClr val="dk1"/>
              </a:buClr>
              <a:buSzPct val="100000"/>
              <a:buNone/>
            </a:pPr>
            <a:r>
              <a:t/>
            </a:r>
            <a:endParaRPr sz="1700"/>
          </a:p>
          <a:p>
            <a:pPr indent="-228631" lvl="0" marL="228600" rtl="0" algn="l">
              <a:lnSpc>
                <a:spcPct val="90000"/>
              </a:lnSpc>
              <a:spcBef>
                <a:spcPts val="1000"/>
              </a:spcBef>
              <a:spcAft>
                <a:spcPts val="0"/>
              </a:spcAft>
              <a:buClr>
                <a:schemeClr val="dk1"/>
              </a:buClr>
              <a:buSzPct val="100000"/>
              <a:buChar char="•"/>
            </a:pPr>
            <a:r>
              <a:rPr lang="en" sz="1700" u="sng"/>
              <a:t>Cree</a:t>
            </a:r>
            <a:r>
              <a:rPr lang="en" sz="1700"/>
              <a:t> (Algonquian language family), close to 100,000 speakers</a:t>
            </a:r>
            <a:endParaRPr/>
          </a:p>
          <a:p>
            <a:pPr indent="0" lvl="0" marL="0" rtl="0" algn="l">
              <a:lnSpc>
                <a:spcPct val="90000"/>
              </a:lnSpc>
              <a:spcBef>
                <a:spcPts val="1000"/>
              </a:spcBef>
              <a:spcAft>
                <a:spcPts val="0"/>
              </a:spcAft>
              <a:buClr>
                <a:schemeClr val="dk1"/>
              </a:buClr>
              <a:buSzPct val="100000"/>
              <a:buNone/>
            </a:pPr>
            <a:r>
              <a:t/>
            </a:r>
            <a:endParaRPr sz="1700"/>
          </a:p>
          <a:p>
            <a:pPr indent="-228631" lvl="0" marL="228600" rtl="0" algn="l">
              <a:lnSpc>
                <a:spcPct val="90000"/>
              </a:lnSpc>
              <a:spcBef>
                <a:spcPts val="1000"/>
              </a:spcBef>
              <a:spcAft>
                <a:spcPts val="0"/>
              </a:spcAft>
              <a:buClr>
                <a:schemeClr val="dk1"/>
              </a:buClr>
              <a:buSzPct val="100000"/>
              <a:buChar char="•"/>
            </a:pPr>
            <a:r>
              <a:rPr lang="en" sz="1700" u="sng"/>
              <a:t>Inuktitut</a:t>
            </a:r>
            <a:r>
              <a:rPr lang="en" sz="1700"/>
              <a:t> (Inuit language family), about 40,000 speakers</a:t>
            </a:r>
            <a:endParaRPr/>
          </a:p>
          <a:p>
            <a:pPr indent="0" lvl="0" marL="0" rtl="0" algn="l">
              <a:lnSpc>
                <a:spcPct val="90000"/>
              </a:lnSpc>
              <a:spcBef>
                <a:spcPts val="1000"/>
              </a:spcBef>
              <a:spcAft>
                <a:spcPts val="0"/>
              </a:spcAft>
              <a:buClr>
                <a:schemeClr val="dk1"/>
              </a:buClr>
              <a:buSzPct val="100000"/>
              <a:buNone/>
            </a:pPr>
            <a:r>
              <a:t/>
            </a:r>
            <a:endParaRPr sz="1700"/>
          </a:p>
          <a:p>
            <a:pPr indent="-228631" lvl="0" marL="228600" rtl="0" algn="l">
              <a:lnSpc>
                <a:spcPct val="90000"/>
              </a:lnSpc>
              <a:spcBef>
                <a:spcPts val="1000"/>
              </a:spcBef>
              <a:spcAft>
                <a:spcPts val="0"/>
              </a:spcAft>
              <a:buClr>
                <a:schemeClr val="dk1"/>
              </a:buClr>
              <a:buSzPct val="100000"/>
              <a:buChar char="•"/>
            </a:pPr>
            <a:r>
              <a:rPr lang="en" sz="1700" u="sng"/>
              <a:t>Ojibway</a:t>
            </a:r>
            <a:r>
              <a:rPr lang="en" sz="1700"/>
              <a:t> (Algonquian language family), about 25,000 speakers</a:t>
            </a:r>
            <a:endParaRPr/>
          </a:p>
          <a:p>
            <a:pPr indent="0" lvl="0" marL="0" rtl="0" algn="l">
              <a:lnSpc>
                <a:spcPct val="90000"/>
              </a:lnSpc>
              <a:spcBef>
                <a:spcPts val="1000"/>
              </a:spcBef>
              <a:spcAft>
                <a:spcPts val="0"/>
              </a:spcAft>
              <a:buClr>
                <a:schemeClr val="dk1"/>
              </a:buClr>
              <a:buSzPct val="100000"/>
              <a:buNone/>
            </a:pPr>
            <a:r>
              <a:t/>
            </a:r>
            <a:endParaRPr sz="1700"/>
          </a:p>
          <a:p>
            <a:pPr indent="-228631" lvl="0" marL="228600" rtl="0" algn="l">
              <a:lnSpc>
                <a:spcPct val="90000"/>
              </a:lnSpc>
              <a:spcBef>
                <a:spcPts val="1000"/>
              </a:spcBef>
              <a:spcAft>
                <a:spcPts val="0"/>
              </a:spcAft>
              <a:buClr>
                <a:schemeClr val="dk1"/>
              </a:buClr>
              <a:buSzPct val="100000"/>
              <a:buChar char="•"/>
            </a:pPr>
            <a:r>
              <a:rPr lang="en" sz="1700" u="sng"/>
              <a:t>Oji-Cree</a:t>
            </a:r>
            <a:r>
              <a:rPr lang="en" sz="1700"/>
              <a:t> (Algonquian language family), about 15,000 speakers</a:t>
            </a:r>
            <a:endParaRPr/>
          </a:p>
          <a:p>
            <a:pPr indent="0" lvl="0" marL="0" rtl="0" algn="l">
              <a:lnSpc>
                <a:spcPct val="90000"/>
              </a:lnSpc>
              <a:spcBef>
                <a:spcPts val="1000"/>
              </a:spcBef>
              <a:spcAft>
                <a:spcPts val="0"/>
              </a:spcAft>
              <a:buClr>
                <a:schemeClr val="dk1"/>
              </a:buClr>
              <a:buSzPct val="100000"/>
              <a:buNone/>
            </a:pPr>
            <a:r>
              <a:t/>
            </a:r>
            <a:endParaRPr sz="1700"/>
          </a:p>
          <a:p>
            <a:pPr indent="-228631" lvl="0" marL="228600" rtl="0" algn="l">
              <a:lnSpc>
                <a:spcPct val="90000"/>
              </a:lnSpc>
              <a:spcBef>
                <a:spcPts val="1000"/>
              </a:spcBef>
              <a:spcAft>
                <a:spcPts val="0"/>
              </a:spcAft>
              <a:buClr>
                <a:schemeClr val="dk1"/>
              </a:buClr>
              <a:buSzPct val="100000"/>
              <a:buChar char="•"/>
            </a:pPr>
            <a:r>
              <a:rPr lang="en" sz="1700" u="sng"/>
              <a:t>Dene</a:t>
            </a:r>
            <a:r>
              <a:rPr lang="en" sz="1700"/>
              <a:t> (Athabascan language family), about 10,000 speakers</a:t>
            </a:r>
            <a:endParaRPr/>
          </a:p>
          <a:p>
            <a:pPr indent="0" lvl="1" marL="457200" rtl="0" algn="l">
              <a:lnSpc>
                <a:spcPct val="90000"/>
              </a:lnSpc>
              <a:spcBef>
                <a:spcPts val="500"/>
              </a:spcBef>
              <a:spcAft>
                <a:spcPts val="0"/>
              </a:spcAft>
              <a:buClr>
                <a:schemeClr val="dk1"/>
              </a:buClr>
              <a:buSzPct val="100000"/>
              <a:buNone/>
            </a:pPr>
            <a:r>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4"/>
          <p:cNvSpPr txBox="1"/>
          <p:nvPr>
            <p:ph type="title"/>
          </p:nvPr>
        </p:nvSpPr>
        <p:spPr>
          <a:xfrm>
            <a:off x="628650" y="273845"/>
            <a:ext cx="7886700" cy="67918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 sz="3200"/>
              <a:t>Indigenous Health </a:t>
            </a:r>
            <a:endParaRPr/>
          </a:p>
        </p:txBody>
      </p:sp>
      <p:sp>
        <p:nvSpPr>
          <p:cNvPr id="557" name="Google Shape;557;p94"/>
          <p:cNvSpPr txBox="1"/>
          <p:nvPr>
            <p:ph idx="1" type="body"/>
          </p:nvPr>
        </p:nvSpPr>
        <p:spPr>
          <a:xfrm>
            <a:off x="628650" y="1369219"/>
            <a:ext cx="4644916" cy="32635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 sz="1800"/>
              <a:t>Although the population base of First Nations, Inuit, and Métis people is </a:t>
            </a:r>
            <a:r>
              <a:rPr b="1" lang="en" sz="1800"/>
              <a:t>growing and younger than the rest of the population </a:t>
            </a:r>
            <a:r>
              <a:rPr lang="en" sz="1800"/>
              <a:t>of Canada they have a </a:t>
            </a:r>
            <a:r>
              <a:rPr b="1" lang="en" sz="1800"/>
              <a:t>higher</a:t>
            </a:r>
            <a:r>
              <a:rPr lang="en" sz="1800"/>
              <a:t>:</a:t>
            </a:r>
            <a:endParaRPr/>
          </a:p>
          <a:p>
            <a:pPr indent="0" lvl="0" marL="0" rtl="0" algn="l">
              <a:lnSpc>
                <a:spcPct val="90000"/>
              </a:lnSpc>
              <a:spcBef>
                <a:spcPts val="10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b="1" lang="en" sz="1800"/>
              <a:t>Incidence of injury and chronic disease </a:t>
            </a:r>
            <a:r>
              <a:rPr lang="en" sz="1800"/>
              <a:t>(e.g. obesity, diabetes, cardiovascular disease)</a:t>
            </a:r>
            <a:endParaRPr/>
          </a:p>
          <a:p>
            <a:pPr indent="0" lvl="1" marL="457200" rtl="0" algn="l">
              <a:lnSpc>
                <a:spcPct val="90000"/>
              </a:lnSpc>
              <a:spcBef>
                <a:spcPts val="5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b="1" lang="en" sz="1800"/>
              <a:t>Morbidity and mortality rate </a:t>
            </a:r>
            <a:r>
              <a:rPr lang="en" sz="1800"/>
              <a:t>in adults and children</a:t>
            </a:r>
            <a:endParaRPr/>
          </a:p>
          <a:p>
            <a:pPr indent="0" lvl="1" marL="457200" rtl="0" algn="l">
              <a:lnSpc>
                <a:spcPct val="90000"/>
              </a:lnSpc>
              <a:spcBef>
                <a:spcPts val="5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b="1" lang="en" sz="1800"/>
              <a:t>Incidence of mental illness, family violence, substance misuse, and suicide</a:t>
            </a:r>
            <a:endParaRPr/>
          </a:p>
          <a:p>
            <a:pPr indent="0" lvl="1" marL="457200" rtl="0" algn="l">
              <a:lnSpc>
                <a:spcPct val="90000"/>
              </a:lnSpc>
              <a:spcBef>
                <a:spcPts val="500"/>
              </a:spcBef>
              <a:spcAft>
                <a:spcPts val="0"/>
              </a:spcAft>
              <a:buClr>
                <a:schemeClr val="dk1"/>
              </a:buClr>
              <a:buSzPts val="1800"/>
              <a:buNone/>
            </a:pPr>
            <a:r>
              <a:t/>
            </a:r>
            <a:endParaRPr sz="1800"/>
          </a:p>
        </p:txBody>
      </p:sp>
      <p:pic>
        <p:nvPicPr>
          <p:cNvPr descr="What we heard: Indigenous Peoples and COVID-19: Public Health Agency of  Canada's companion report - Canada.ca" id="558" name="Google Shape;558;p94"/>
          <p:cNvPicPr preferRelativeResize="0"/>
          <p:nvPr/>
        </p:nvPicPr>
        <p:blipFill rotWithShape="1">
          <a:blip r:embed="rId3">
            <a:alphaModFix/>
          </a:blip>
          <a:srcRect b="0" l="0" r="0" t="0"/>
          <a:stretch/>
        </p:blipFill>
        <p:spPr>
          <a:xfrm>
            <a:off x="5273567" y="953033"/>
            <a:ext cx="3796613" cy="367968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5"/>
          <p:cNvSpPr txBox="1"/>
          <p:nvPr>
            <p:ph type="title"/>
          </p:nvPr>
        </p:nvSpPr>
        <p:spPr>
          <a:xfrm>
            <a:off x="628650" y="273845"/>
            <a:ext cx="7886700" cy="4617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 sz="3200"/>
              <a:t>Indigenous health</a:t>
            </a:r>
            <a:endParaRPr sz="3200"/>
          </a:p>
        </p:txBody>
      </p:sp>
      <p:sp>
        <p:nvSpPr>
          <p:cNvPr id="564" name="Google Shape;564;p95"/>
          <p:cNvSpPr txBox="1"/>
          <p:nvPr>
            <p:ph idx="1" type="body"/>
          </p:nvPr>
        </p:nvSpPr>
        <p:spPr>
          <a:xfrm>
            <a:off x="628650" y="843558"/>
            <a:ext cx="7886700" cy="399644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b="1" lang="en" sz="1800"/>
              <a:t>Chronic health conditions</a:t>
            </a:r>
            <a:endParaRPr sz="1800"/>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Chronic disease rates are generally much higher in aboriginal populations.</a:t>
            </a:r>
            <a:endParaRPr/>
          </a:p>
          <a:p>
            <a:pPr indent="-114300" lvl="0" marL="22860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These include: high blood pressure, asthma, heart disease, tuberculosis, bronchitis, hepatitis, brain injury, diabetes, middle ear infections, cardiovascular disease, chronic obstructive pulmonary disease (COPD), arthritis, renal disease, and digestive disorders.</a:t>
            </a:r>
            <a:endParaRPr/>
          </a:p>
          <a:p>
            <a:pPr indent="-114300" lvl="0" marL="22860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This is linked to rapid social change, urbanization, socioeconomic change and ultimately erosion of traditional aboriginal cultures, directly linked in turn to the residential school system. An exception: breast cancer is lower.</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descr="Timeline&#10;&#10;Description automatically generated" id="569" name="Google Shape;569;p96"/>
          <p:cNvPicPr preferRelativeResize="0"/>
          <p:nvPr/>
        </p:nvPicPr>
        <p:blipFill rotWithShape="1">
          <a:blip r:embed="rId3">
            <a:alphaModFix/>
          </a:blip>
          <a:srcRect b="0" l="0" r="0" t="0"/>
          <a:stretch/>
        </p:blipFill>
        <p:spPr>
          <a:xfrm>
            <a:off x="1321988" y="0"/>
            <a:ext cx="6500027"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descr="Timeline&#10;&#10;Description automatically generated" id="574" name="Google Shape;574;p97"/>
          <p:cNvPicPr preferRelativeResize="0"/>
          <p:nvPr/>
        </p:nvPicPr>
        <p:blipFill rotWithShape="1">
          <a:blip r:embed="rId3">
            <a:alphaModFix/>
          </a:blip>
          <a:srcRect b="0" l="0" r="0" t="0"/>
          <a:stretch/>
        </p:blipFill>
        <p:spPr>
          <a:xfrm>
            <a:off x="759180" y="0"/>
            <a:ext cx="7625642"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8"/>
          <p:cNvSpPr txBox="1"/>
          <p:nvPr>
            <p:ph type="title"/>
          </p:nvPr>
        </p:nvSpPr>
        <p:spPr>
          <a:xfrm>
            <a:off x="628650" y="273845"/>
            <a:ext cx="7886700" cy="5157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Conclusions </a:t>
            </a:r>
            <a:endParaRPr/>
          </a:p>
        </p:txBody>
      </p:sp>
      <p:sp>
        <p:nvSpPr>
          <p:cNvPr id="580" name="Google Shape;580;p98"/>
          <p:cNvSpPr txBox="1"/>
          <p:nvPr>
            <p:ph idx="1" type="body"/>
          </p:nvPr>
        </p:nvSpPr>
        <p:spPr>
          <a:xfrm>
            <a:off x="628650" y="1005576"/>
            <a:ext cx="7886700" cy="329436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50000"/>
              </a:lnSpc>
              <a:spcBef>
                <a:spcPts val="0"/>
              </a:spcBef>
              <a:spcAft>
                <a:spcPts val="0"/>
              </a:spcAft>
              <a:buClr>
                <a:schemeClr val="dk1"/>
              </a:buClr>
              <a:buSzPts val="1800"/>
              <a:buChar char="•"/>
            </a:pPr>
            <a:r>
              <a:rPr lang="en" sz="1800"/>
              <a:t>According to the 2006 CanCHEC data, First Nations people showed higher ASMRs (Age-Standardized Mortality Rates) compared with the non-Indigenous population. </a:t>
            </a:r>
            <a:r>
              <a:rPr b="1" lang="en" sz="1800"/>
              <a:t>On-reserve First Nations people showed higher ASMRs than off-reserve First Nations people</a:t>
            </a:r>
            <a:r>
              <a:rPr lang="en" sz="1800"/>
              <a:t>. The excess mortality of First Nations people, compared with their non-Indigenous counterparts, was caused by </a:t>
            </a:r>
            <a:r>
              <a:rPr lang="en" sz="1800">
                <a:highlight>
                  <a:srgbClr val="FFFF00"/>
                </a:highlight>
              </a:rPr>
              <a:t>death from diabetes, heart diseases, chronic liver disease and cirrhosis, unintentional injuries, and intentional injuries (suicide and assault). </a:t>
            </a:r>
            <a:r>
              <a:rPr lang="en" sz="1800"/>
              <a:t>The </a:t>
            </a:r>
            <a:r>
              <a:rPr b="1" lang="en" sz="1800"/>
              <a:t>mortality differential </a:t>
            </a:r>
            <a:r>
              <a:rPr lang="en" sz="1800"/>
              <a:t>between First Nations people and the non-Indigenous population was found to be </a:t>
            </a:r>
            <a:r>
              <a:rPr b="1" lang="en" sz="1800"/>
              <a:t>more pronounced among younger age groups</a:t>
            </a:r>
            <a:r>
              <a:rPr lang="en" sz="1800"/>
              <a:t>. Overall, provinces and territories showed a similar mortality differential to Canada.</a:t>
            </a:r>
            <a:endParaRPr/>
          </a:p>
          <a:p>
            <a:pPr indent="0" lvl="0" marL="0" rtl="0" algn="l">
              <a:lnSpc>
                <a:spcPct val="90000"/>
              </a:lnSpc>
              <a:spcBef>
                <a:spcPts val="1000"/>
              </a:spcBef>
              <a:spcAft>
                <a:spcPts val="0"/>
              </a:spcAft>
              <a:buClr>
                <a:schemeClr val="dk1"/>
              </a:buClr>
              <a:buSzPts val="1800"/>
              <a:buNone/>
            </a:pPr>
            <a:r>
              <a:t/>
            </a:r>
            <a:endParaRPr sz="1800"/>
          </a:p>
        </p:txBody>
      </p:sp>
      <p:sp>
        <p:nvSpPr>
          <p:cNvPr id="581" name="Google Shape;581;p98"/>
          <p:cNvSpPr txBox="1"/>
          <p:nvPr/>
        </p:nvSpPr>
        <p:spPr>
          <a:xfrm>
            <a:off x="556055" y="4439165"/>
            <a:ext cx="6824257" cy="2308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       https://www150.statcan.gc.ca/n1/pub/82-003-x/2021010/article/00001-eng.htm</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9"/>
          <p:cNvSpPr txBox="1"/>
          <p:nvPr>
            <p:ph type="title"/>
          </p:nvPr>
        </p:nvSpPr>
        <p:spPr>
          <a:xfrm>
            <a:off x="452994" y="427109"/>
            <a:ext cx="8309197" cy="212583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D28800"/>
              </a:buClr>
              <a:buSzPts val="3100"/>
              <a:buFont typeface="Balthazar"/>
              <a:buNone/>
            </a:pPr>
            <a:r>
              <a:rPr b="1" i="0" lang="en" sz="3100" u="none" cap="none" strike="noStrike">
                <a:solidFill>
                  <a:srgbClr val="D28800"/>
                </a:solidFill>
                <a:latin typeface="Balthazar"/>
                <a:ea typeface="Balthazar"/>
                <a:cs typeface="Balthazar"/>
                <a:sym typeface="Balthazar"/>
              </a:rPr>
              <a:t>STRUCTURAL DETERMINANTS OF ABORIGINAL PEOPLES’ HEALTH:</a:t>
            </a:r>
            <a:br>
              <a:rPr b="1" i="0" lang="en" sz="3100" u="none" cap="none" strike="noStrike">
                <a:solidFill>
                  <a:srgbClr val="D28800"/>
                </a:solidFill>
                <a:latin typeface="Balthazar"/>
                <a:ea typeface="Balthazar"/>
                <a:cs typeface="Balthazar"/>
                <a:sym typeface="Balthazar"/>
              </a:rPr>
            </a:br>
            <a:r>
              <a:rPr b="1" i="0" lang="en" sz="3100" u="none" cap="none" strike="noStrike">
                <a:solidFill>
                  <a:srgbClr val="D28800"/>
                </a:solidFill>
                <a:latin typeface="Calibri"/>
                <a:ea typeface="Calibri"/>
                <a:cs typeface="Calibri"/>
                <a:sym typeface="Calibri"/>
              </a:rPr>
              <a:t> </a:t>
            </a:r>
            <a:br>
              <a:rPr b="1" i="0" lang="en" sz="3100" u="none" cap="none" strike="noStrike">
                <a:solidFill>
                  <a:srgbClr val="D28800"/>
                </a:solidFill>
                <a:latin typeface="Calibri"/>
                <a:ea typeface="Calibri"/>
                <a:cs typeface="Calibri"/>
                <a:sym typeface="Calibri"/>
              </a:rPr>
            </a:br>
            <a:r>
              <a:rPr b="1" i="0" lang="en" sz="3100" u="none" cap="none" strike="noStrike">
                <a:solidFill>
                  <a:srgbClr val="525252"/>
                </a:solidFill>
                <a:latin typeface="Balthazar"/>
                <a:ea typeface="Balthazar"/>
                <a:cs typeface="Balthazar"/>
                <a:sym typeface="Balthazar"/>
              </a:rPr>
              <a:t>EXPLORING THE ROOTS</a:t>
            </a:r>
            <a:endParaRPr b="1" i="0" sz="3100" u="none" cap="none" strike="noStrike">
              <a:solidFill>
                <a:srgbClr val="525252"/>
              </a:solidFill>
              <a:latin typeface="Balthazar"/>
              <a:ea typeface="Balthazar"/>
              <a:cs typeface="Balthazar"/>
              <a:sym typeface="Balthazar"/>
            </a:endParaRPr>
          </a:p>
        </p:txBody>
      </p:sp>
      <p:sp>
        <p:nvSpPr>
          <p:cNvPr id="587" name="Google Shape;587;p99"/>
          <p:cNvSpPr txBox="1"/>
          <p:nvPr>
            <p:ph idx="1" type="body"/>
          </p:nvPr>
        </p:nvSpPr>
        <p:spPr>
          <a:xfrm>
            <a:off x="892969" y="3957896"/>
            <a:ext cx="7358063" cy="77018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3E231A"/>
              </a:buClr>
              <a:buSzPts val="2000"/>
              <a:buChar char="•"/>
            </a:pPr>
            <a:r>
              <a:rPr lang="en" sz="2000">
                <a:solidFill>
                  <a:srgbClr val="3E231A"/>
                </a:solidFill>
              </a:rPr>
              <a:t>Charlotte Loppie</a:t>
            </a:r>
            <a:endParaRPr/>
          </a:p>
          <a:p>
            <a:pPr indent="-228600" lvl="0" marL="228600" rtl="0" algn="l">
              <a:lnSpc>
                <a:spcPct val="90000"/>
              </a:lnSpc>
              <a:spcBef>
                <a:spcPts val="1000"/>
              </a:spcBef>
              <a:spcAft>
                <a:spcPts val="0"/>
              </a:spcAft>
              <a:buClr>
                <a:srgbClr val="000000"/>
              </a:buClr>
              <a:buSzPts val="2000"/>
              <a:buChar char="•"/>
            </a:pPr>
            <a:r>
              <a:rPr lang="en" sz="2000"/>
              <a:t>University of Victoria</a:t>
            </a:r>
            <a:endParaRPr sz="2000">
              <a:solidFill>
                <a:srgbClr val="3E231A"/>
              </a:solidFill>
            </a:endParaRPr>
          </a:p>
        </p:txBody>
      </p:sp>
      <p:sp>
        <p:nvSpPr>
          <p:cNvPr id="588" name="Google Shape;588;p99"/>
          <p:cNvSpPr txBox="1"/>
          <p:nvPr/>
        </p:nvSpPr>
        <p:spPr>
          <a:xfrm>
            <a:off x="4473250" y="4934202"/>
            <a:ext cx="4206277" cy="134890"/>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Background image retrieved from: http://standrewschristianchurch.org/wp-content/uploads/2015/02/Roots.png</a:t>
            </a:r>
            <a:endParaRPr sz="700">
              <a:solidFill>
                <a:srgbClr val="3E231A"/>
              </a:solidFill>
              <a:latin typeface="Calibri"/>
              <a:ea typeface="Calibri"/>
              <a:cs typeface="Calibri"/>
              <a:sym typeface="Calibri"/>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type="title"/>
          </p:nvPr>
        </p:nvSpPr>
        <p:spPr>
          <a:xfrm>
            <a:off x="892969" y="334864"/>
            <a:ext cx="7358063" cy="69069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00000"/>
              </a:buClr>
              <a:buSzPts val="4200"/>
              <a:buFont typeface="Balthazar"/>
              <a:buNone/>
            </a:pPr>
            <a:r>
              <a:rPr b="1" lang="en" sz="4200">
                <a:solidFill>
                  <a:srgbClr val="800000"/>
                </a:solidFill>
                <a:latin typeface="Balthazar"/>
                <a:ea typeface="Balthazar"/>
                <a:cs typeface="Balthazar"/>
                <a:sym typeface="Balthazar"/>
              </a:rPr>
              <a:t>Which end is up?</a:t>
            </a:r>
            <a:endParaRPr b="1" sz="4200">
              <a:solidFill>
                <a:srgbClr val="800000"/>
              </a:solidFill>
              <a:latin typeface="Balthazar"/>
              <a:ea typeface="Balthazar"/>
              <a:cs typeface="Balthazar"/>
              <a:sym typeface="Balthazar"/>
            </a:endParaRPr>
          </a:p>
        </p:txBody>
      </p:sp>
      <p:sp>
        <p:nvSpPr>
          <p:cNvPr id="594" name="Google Shape;594;p100"/>
          <p:cNvSpPr txBox="1"/>
          <p:nvPr>
            <p:ph idx="1" type="body"/>
          </p:nvPr>
        </p:nvSpPr>
        <p:spPr>
          <a:xfrm>
            <a:off x="558093" y="1034735"/>
            <a:ext cx="8120249" cy="334190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
              <a:t>a </a:t>
            </a:r>
            <a:r>
              <a:rPr i="1" lang="en"/>
              <a:t>descending </a:t>
            </a:r>
            <a:r>
              <a:rPr lang="en"/>
              <a:t>causal model is often used to explore structural determinants of health</a:t>
            </a:r>
            <a:endParaRPr/>
          </a:p>
          <a:p>
            <a:pPr indent="-228600" lvl="0" marL="228600" rtl="0" algn="l">
              <a:lnSpc>
                <a:spcPct val="90000"/>
              </a:lnSpc>
              <a:spcBef>
                <a:spcPts val="1000"/>
              </a:spcBef>
              <a:spcAft>
                <a:spcPts val="0"/>
              </a:spcAft>
              <a:buClr>
                <a:schemeClr val="dk1"/>
              </a:buClr>
              <a:buSzPts val="2800"/>
              <a:buChar char="•"/>
            </a:pPr>
            <a:r>
              <a:rPr lang="en"/>
              <a:t>describes structural determinants as ‘</a:t>
            </a:r>
            <a:r>
              <a:rPr lang="en" u="sng"/>
              <a:t>upstream’ forces</a:t>
            </a:r>
            <a:r>
              <a:rPr lang="en"/>
              <a:t>  - creating conditions that flow </a:t>
            </a:r>
            <a:r>
              <a:rPr i="1" lang="en"/>
              <a:t>down</a:t>
            </a:r>
            <a:r>
              <a:rPr lang="en"/>
              <a:t> to affect population health. </a:t>
            </a:r>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Indigenous peoples </a:t>
            </a:r>
            <a:endParaRPr/>
          </a:p>
        </p:txBody>
      </p:sp>
      <p:sp>
        <p:nvSpPr>
          <p:cNvPr id="328" name="Google Shape;328;p56"/>
          <p:cNvSpPr txBox="1"/>
          <p:nvPr>
            <p:ph idx="1" type="body"/>
          </p:nvPr>
        </p:nvSpPr>
        <p:spPr>
          <a:xfrm>
            <a:off x="628650" y="1369219"/>
            <a:ext cx="3449080" cy="3263504"/>
          </a:xfrm>
          <a:prstGeom prst="rect">
            <a:avLst/>
          </a:prstGeom>
          <a:noFill/>
          <a:ln>
            <a:noFill/>
          </a:ln>
        </p:spPr>
        <p:txBody>
          <a:bodyPr anchorCtr="0" anchor="t" bIns="45700" lIns="91425" spcFirstLastPara="1" rIns="91425" wrap="square" tIns="45700">
            <a:normAutofit/>
          </a:bodyPr>
          <a:lstStyle/>
          <a:p>
            <a:pPr indent="-228600" lvl="0" marL="342900" rtl="0" algn="l">
              <a:spcBef>
                <a:spcPts val="0"/>
              </a:spcBef>
              <a:spcAft>
                <a:spcPts val="0"/>
              </a:spcAft>
              <a:buClr>
                <a:schemeClr val="dk1"/>
              </a:buClr>
              <a:buSzPts val="1800"/>
              <a:buNone/>
            </a:pPr>
            <a:r>
              <a:t/>
            </a:r>
            <a:endParaRPr sz="1800"/>
          </a:p>
          <a:p>
            <a:pPr indent="-342900" lvl="0" marL="342900" rtl="0" algn="l">
              <a:lnSpc>
                <a:spcPct val="150000"/>
              </a:lnSpc>
              <a:spcBef>
                <a:spcPts val="360"/>
              </a:spcBef>
              <a:spcAft>
                <a:spcPts val="0"/>
              </a:spcAft>
              <a:buClr>
                <a:schemeClr val="dk1"/>
              </a:buClr>
              <a:buSzPts val="1800"/>
              <a:buChar char="•"/>
            </a:pPr>
            <a:r>
              <a:rPr lang="en" sz="1800"/>
              <a:t>The term 'Aboriginal' or 'Indigenous' used on the Statistics Canada website refers to individuals identifying themselves as 'First Nations people, Métis or Inuit'.</a:t>
            </a:r>
            <a:endParaRPr sz="1800"/>
          </a:p>
        </p:txBody>
      </p:sp>
      <p:pic>
        <p:nvPicPr>
          <p:cNvPr descr="Indigenous peoples guard 'the lungs of the planet' for all of us |  Indigenous Rights | Al Jazeera" id="329" name="Google Shape;329;p56"/>
          <p:cNvPicPr preferRelativeResize="0"/>
          <p:nvPr/>
        </p:nvPicPr>
        <p:blipFill rotWithShape="1">
          <a:blip r:embed="rId3">
            <a:alphaModFix/>
          </a:blip>
          <a:srcRect b="0" l="0" r="0" t="0"/>
          <a:stretch/>
        </p:blipFill>
        <p:spPr>
          <a:xfrm>
            <a:off x="4310611" y="1675709"/>
            <a:ext cx="4711429" cy="26505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101"/>
          <p:cNvPicPr preferRelativeResize="0"/>
          <p:nvPr/>
        </p:nvPicPr>
        <p:blipFill rotWithShape="1">
          <a:blip r:embed="rId3">
            <a:alphaModFix/>
          </a:blip>
          <a:srcRect b="0" l="0" r="0" t="0"/>
          <a:stretch/>
        </p:blipFill>
        <p:spPr>
          <a:xfrm>
            <a:off x="0" y="0"/>
            <a:ext cx="9144000" cy="5034614"/>
          </a:xfrm>
          <a:prstGeom prst="rect">
            <a:avLst/>
          </a:prstGeom>
          <a:noFill/>
          <a:ln>
            <a:noFill/>
          </a:ln>
        </p:spPr>
      </p:pic>
      <p:sp>
        <p:nvSpPr>
          <p:cNvPr id="600" name="Google Shape;600;p101"/>
          <p:cNvSpPr txBox="1"/>
          <p:nvPr/>
        </p:nvSpPr>
        <p:spPr>
          <a:xfrm>
            <a:off x="4806876" y="5034796"/>
            <a:ext cx="3962620" cy="134890"/>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lang="en" sz="700">
                <a:solidFill>
                  <a:schemeClr val="dk1"/>
                </a:solidFill>
                <a:latin typeface="Calibri"/>
                <a:ea typeface="Calibri"/>
                <a:cs typeface="Calibri"/>
                <a:sym typeface="Calibri"/>
              </a:rPr>
              <a:t>http://www.ci.richmond.ca.us/images/pages/N2575/Upstream%20v%20Downstream%20Dec%202012.jpg</a:t>
            </a:r>
            <a:endParaRPr sz="700">
              <a:solidFill>
                <a:srgbClr val="3E231A"/>
              </a:solidFill>
              <a:latin typeface="Calibri"/>
              <a:ea typeface="Calibri"/>
              <a:cs typeface="Calibri"/>
              <a:sym typeface="Calibri"/>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06" name="Google Shape;606;p102"/>
          <p:cNvSpPr txBox="1"/>
          <p:nvPr/>
        </p:nvSpPr>
        <p:spPr>
          <a:xfrm>
            <a:off x="6815140" y="4935031"/>
            <a:ext cx="2002147" cy="134890"/>
          </a:xfrm>
          <a:prstGeom prst="rect">
            <a:avLst/>
          </a:prstGeom>
          <a:noFill/>
          <a:ln>
            <a:noFill/>
          </a:ln>
        </p:spPr>
        <p:txBody>
          <a:bodyPr anchorCtr="0" anchor="ctr" bIns="35700" lIns="35700" spcFirstLastPara="1" rIns="35700" wrap="square" tIns="35700">
            <a:spAutoFit/>
          </a:bodyPr>
          <a:lstStyle/>
          <a:p>
            <a:pPr indent="0" lvl="0" marL="0" marR="0" rtl="0" algn="l">
              <a:spcBef>
                <a:spcPts val="0"/>
              </a:spcBef>
              <a:spcAft>
                <a:spcPts val="0"/>
              </a:spcAft>
              <a:buNone/>
            </a:pPr>
            <a:r>
              <a:rPr lang="en" sz="700">
                <a:solidFill>
                  <a:srgbClr val="FAF9F9"/>
                </a:solidFill>
                <a:latin typeface="Calibri"/>
                <a:ea typeface="Calibri"/>
                <a:cs typeface="Calibri"/>
                <a:sym typeface="Calibri"/>
              </a:rPr>
              <a:t>http://ishareimage.com/colorful-tree-with-roots.asp</a:t>
            </a:r>
            <a:endParaRPr sz="700">
              <a:solidFill>
                <a:srgbClr val="FAF9F9"/>
              </a:solidFill>
              <a:latin typeface="Calibri"/>
              <a:ea typeface="Calibri"/>
              <a:cs typeface="Calibri"/>
              <a:sym typeface="Calibri"/>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892969" y="8195"/>
            <a:ext cx="7358063" cy="60094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00000"/>
              </a:buClr>
              <a:buSzPts val="4200"/>
              <a:buFont typeface="Balthazar"/>
              <a:buNone/>
            </a:pPr>
            <a:r>
              <a:rPr b="1" lang="en" sz="4200">
                <a:solidFill>
                  <a:srgbClr val="800000"/>
                </a:solidFill>
                <a:latin typeface="Balthazar"/>
                <a:ea typeface="Balthazar"/>
                <a:cs typeface="Balthazar"/>
                <a:sym typeface="Balthazar"/>
              </a:rPr>
              <a:t>Why the tree?</a:t>
            </a:r>
            <a:endParaRPr b="1" sz="4200">
              <a:solidFill>
                <a:srgbClr val="800000"/>
              </a:solidFill>
              <a:latin typeface="Balthazar"/>
              <a:ea typeface="Balthazar"/>
              <a:cs typeface="Balthazar"/>
              <a:sym typeface="Balthazar"/>
            </a:endParaRPr>
          </a:p>
        </p:txBody>
      </p:sp>
      <p:sp>
        <p:nvSpPr>
          <p:cNvPr id="612" name="Google Shape;612;p103"/>
          <p:cNvSpPr txBox="1"/>
          <p:nvPr>
            <p:ph idx="1" type="body"/>
          </p:nvPr>
        </p:nvSpPr>
        <p:spPr>
          <a:xfrm>
            <a:off x="342518" y="728026"/>
            <a:ext cx="8354986" cy="4033583"/>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Arial"/>
              <a:buNone/>
            </a:pPr>
            <a:r>
              <a:t/>
            </a:r>
            <a:endParaRPr/>
          </a:p>
          <a:p>
            <a:pPr indent="-228600" lvl="0" marL="228600" rtl="0" algn="l">
              <a:lnSpc>
                <a:spcPct val="90000"/>
              </a:lnSpc>
              <a:spcBef>
                <a:spcPts val="0"/>
              </a:spcBef>
              <a:spcAft>
                <a:spcPts val="0"/>
              </a:spcAft>
              <a:buClr>
                <a:schemeClr val="dk1"/>
              </a:buClr>
              <a:buSzPts val="1800"/>
              <a:buFont typeface="Arial"/>
              <a:buChar char="•"/>
            </a:pPr>
            <a:r>
              <a:rPr lang="en"/>
              <a:t>Trees are a familiar part of the natural world.</a:t>
            </a:r>
            <a:endParaRPr/>
          </a:p>
          <a:p>
            <a:pPr indent="-228600" lvl="0" marL="228600" rtl="0" algn="l">
              <a:lnSpc>
                <a:spcPct val="90000"/>
              </a:lnSpc>
              <a:spcBef>
                <a:spcPts val="3375"/>
              </a:spcBef>
              <a:spcAft>
                <a:spcPts val="0"/>
              </a:spcAft>
              <a:buClr>
                <a:schemeClr val="dk1"/>
              </a:buClr>
              <a:buSzPts val="1800"/>
              <a:buFont typeface="Arial"/>
              <a:buChar char="•"/>
            </a:pPr>
            <a:r>
              <a:rPr lang="en"/>
              <a:t>Trees represent complex, interconnected systems – yet create a simple metaphor.</a:t>
            </a:r>
            <a:endParaRPr/>
          </a:p>
          <a:p>
            <a:pPr indent="-228600" lvl="0" marL="228600" rtl="0" algn="l">
              <a:lnSpc>
                <a:spcPct val="90000"/>
              </a:lnSpc>
              <a:spcBef>
                <a:spcPts val="3375"/>
              </a:spcBef>
              <a:spcAft>
                <a:spcPts val="0"/>
              </a:spcAft>
              <a:buClr>
                <a:schemeClr val="dk1"/>
              </a:buClr>
              <a:buSzPts val="1800"/>
              <a:buFont typeface="Arial"/>
              <a:buChar char="•"/>
            </a:pPr>
            <a:r>
              <a:rPr lang="en"/>
              <a:t>The tree metaphor allows us to focus on systems within an overall structure.</a:t>
            </a:r>
            <a:endParaRPr/>
          </a:p>
          <a:p>
            <a:pPr indent="-228600" lvl="0" marL="228600" rtl="0" algn="l">
              <a:lnSpc>
                <a:spcPct val="90000"/>
              </a:lnSpc>
              <a:spcBef>
                <a:spcPts val="3375"/>
              </a:spcBef>
              <a:spcAft>
                <a:spcPts val="0"/>
              </a:spcAft>
              <a:buClr>
                <a:schemeClr val="dk1"/>
              </a:buClr>
              <a:buSzPts val="1800"/>
              <a:buFont typeface="Arial"/>
              <a:buChar char="•"/>
            </a:pPr>
            <a:r>
              <a:rPr lang="en"/>
              <a:t>The leaves of a tree typically denote its wellness, yet disease often originates in the roots. </a:t>
            </a:r>
            <a:endParaRPr/>
          </a:p>
          <a:p>
            <a:pPr indent="-50800" lvl="0" marL="228600" rtl="0" algn="l">
              <a:lnSpc>
                <a:spcPct val="90000"/>
              </a:lnSpc>
              <a:spcBef>
                <a:spcPts val="4375"/>
              </a:spcBef>
              <a:spcAft>
                <a:spcPts val="0"/>
              </a:spcAft>
              <a:buClr>
                <a:schemeClr val="dk1"/>
              </a:buClr>
              <a:buSzPts val="2800"/>
              <a:buNone/>
            </a:pPr>
            <a:r>
              <a:t/>
            </a:r>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800000"/>
              </a:buClr>
              <a:buSzPts val="5100"/>
              <a:buFont typeface="Balthazar"/>
              <a:buNone/>
            </a:pPr>
            <a:r>
              <a:rPr b="1" lang="en" sz="5100">
                <a:solidFill>
                  <a:srgbClr val="800000"/>
                </a:solidFill>
                <a:latin typeface="Balthazar"/>
                <a:ea typeface="Balthazar"/>
                <a:cs typeface="Balthazar"/>
                <a:sym typeface="Balthazar"/>
              </a:rPr>
              <a:t>Structure</a:t>
            </a:r>
            <a:endParaRPr b="1" sz="5100">
              <a:solidFill>
                <a:srgbClr val="800000"/>
              </a:solidFill>
              <a:latin typeface="Balthazar"/>
              <a:ea typeface="Balthazar"/>
              <a:cs typeface="Balthazar"/>
              <a:sym typeface="Balthazar"/>
            </a:endParaRPr>
          </a:p>
        </p:txBody>
      </p:sp>
      <p:sp>
        <p:nvSpPr>
          <p:cNvPr id="618" name="Google Shape;618;p104"/>
          <p:cNvSpPr txBox="1"/>
          <p:nvPr>
            <p:ph idx="1" type="body"/>
          </p:nvPr>
        </p:nvSpPr>
        <p:spPr>
          <a:xfrm>
            <a:off x="220190" y="1443634"/>
            <a:ext cx="8642456" cy="3656707"/>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000000"/>
              </a:buClr>
              <a:buSzPts val="2500"/>
              <a:buNone/>
            </a:pPr>
            <a:r>
              <a:rPr lang="en" sz="2500"/>
              <a:t> </a:t>
            </a:r>
            <a:endParaRPr/>
          </a:p>
          <a:p>
            <a:pPr indent="0" lvl="0" marL="0" rtl="0" algn="l">
              <a:lnSpc>
                <a:spcPct val="150000"/>
              </a:lnSpc>
              <a:spcBef>
                <a:spcPts val="0"/>
              </a:spcBef>
              <a:spcAft>
                <a:spcPts val="0"/>
              </a:spcAft>
              <a:buClr>
                <a:srgbClr val="000000"/>
              </a:buClr>
              <a:buSzPts val="2500"/>
              <a:buNone/>
            </a:pPr>
            <a:r>
              <a:rPr lang="en" sz="2500"/>
              <a:t>“</a:t>
            </a:r>
            <a:r>
              <a:rPr lang="en" sz="3400"/>
              <a:t>the arrangement of and relations between the parts or elements of something complex.” </a:t>
            </a:r>
            <a:endParaRPr sz="3400"/>
          </a:p>
          <a:p>
            <a:pPr indent="0" lvl="0" marL="0" rtl="0" algn="l">
              <a:lnSpc>
                <a:spcPct val="90000"/>
              </a:lnSpc>
              <a:spcBef>
                <a:spcPts val="1000"/>
              </a:spcBef>
              <a:spcAft>
                <a:spcPts val="0"/>
              </a:spcAft>
              <a:buClr>
                <a:srgbClr val="000000"/>
              </a:buClr>
              <a:buSzPts val="2500"/>
              <a:buNone/>
            </a:pPr>
            <a:r>
              <a:t/>
            </a:r>
            <a:endParaRPr sz="2500">
              <a:solidFill>
                <a:srgbClr val="3E231A"/>
              </a:solidFill>
            </a:endParaRPr>
          </a:p>
          <a:p>
            <a:pPr indent="0" lvl="0" marL="0" rtl="0" algn="r">
              <a:lnSpc>
                <a:spcPct val="90000"/>
              </a:lnSpc>
              <a:spcBef>
                <a:spcPts val="1000"/>
              </a:spcBef>
              <a:spcAft>
                <a:spcPts val="0"/>
              </a:spcAft>
              <a:buClr>
                <a:srgbClr val="000000"/>
              </a:buClr>
              <a:buSzPts val="1300"/>
              <a:buNone/>
            </a:pPr>
            <a:r>
              <a:t/>
            </a:r>
            <a:endParaRPr sz="1300"/>
          </a:p>
          <a:p>
            <a:pPr indent="0" lvl="0" marL="0" rtl="0" algn="r">
              <a:lnSpc>
                <a:spcPct val="90000"/>
              </a:lnSpc>
              <a:spcBef>
                <a:spcPts val="1000"/>
              </a:spcBef>
              <a:spcAft>
                <a:spcPts val="0"/>
              </a:spcAft>
              <a:buClr>
                <a:srgbClr val="000000"/>
              </a:buClr>
              <a:buSzPts val="1300"/>
              <a:buNone/>
            </a:pPr>
            <a:r>
              <a:t/>
            </a:r>
            <a:endParaRPr sz="1300"/>
          </a:p>
          <a:p>
            <a:pPr indent="0" lvl="0" marL="0" rtl="0" algn="r">
              <a:lnSpc>
                <a:spcPct val="90000"/>
              </a:lnSpc>
              <a:spcBef>
                <a:spcPts val="1000"/>
              </a:spcBef>
              <a:spcAft>
                <a:spcPts val="0"/>
              </a:spcAft>
              <a:buClr>
                <a:srgbClr val="000000"/>
              </a:buClr>
              <a:buSzPts val="1300"/>
              <a:buNone/>
            </a:pPr>
            <a:r>
              <a:t/>
            </a:r>
            <a:endParaRPr sz="1300"/>
          </a:p>
          <a:p>
            <a:pPr indent="0" lvl="0" marL="0" rtl="0" algn="r">
              <a:lnSpc>
                <a:spcPct val="90000"/>
              </a:lnSpc>
              <a:spcBef>
                <a:spcPts val="1000"/>
              </a:spcBef>
              <a:spcAft>
                <a:spcPts val="0"/>
              </a:spcAft>
              <a:buClr>
                <a:srgbClr val="000000"/>
              </a:buClr>
              <a:buSzPts val="1300"/>
              <a:buNone/>
            </a:pPr>
            <a:r>
              <a:t/>
            </a:r>
            <a:endParaRPr sz="1300"/>
          </a:p>
          <a:p>
            <a:pPr indent="0" lvl="0" marL="0" rtl="0" algn="r">
              <a:lnSpc>
                <a:spcPct val="90000"/>
              </a:lnSpc>
              <a:spcBef>
                <a:spcPts val="1000"/>
              </a:spcBef>
              <a:spcAft>
                <a:spcPts val="0"/>
              </a:spcAft>
              <a:buClr>
                <a:srgbClr val="000000"/>
              </a:buClr>
              <a:buSzPts val="1300"/>
              <a:buNone/>
            </a:pPr>
            <a:r>
              <a:rPr lang="en" sz="1300"/>
              <a:t>Oxford dictionary </a:t>
            </a:r>
            <a:endParaRPr sz="2500">
              <a:solidFill>
                <a:srgbClr val="3E231A"/>
              </a:solidFill>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457200" y="205979"/>
            <a:ext cx="8229600" cy="475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 sz="3200"/>
              <a:t>Immediate, Systemic, &amp; Structural Environments</a:t>
            </a:r>
            <a:endParaRPr sz="3200"/>
          </a:p>
        </p:txBody>
      </p:sp>
      <p:sp>
        <p:nvSpPr>
          <p:cNvPr id="624" name="Google Shape;624;p105"/>
          <p:cNvSpPr txBox="1"/>
          <p:nvPr>
            <p:ph idx="1" type="body"/>
          </p:nvPr>
        </p:nvSpPr>
        <p:spPr>
          <a:xfrm>
            <a:off x="457200" y="897564"/>
            <a:ext cx="8229600" cy="40504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b="1" sz="1800"/>
          </a:p>
          <a:p>
            <a:pPr indent="0" lvl="0" marL="0" rtl="0" algn="l">
              <a:lnSpc>
                <a:spcPct val="90000"/>
              </a:lnSpc>
              <a:spcBef>
                <a:spcPts val="1000"/>
              </a:spcBef>
              <a:spcAft>
                <a:spcPts val="0"/>
              </a:spcAft>
              <a:buClr>
                <a:schemeClr val="dk1"/>
              </a:buClr>
              <a:buSzPts val="1800"/>
              <a:buNone/>
            </a:pPr>
            <a:r>
              <a:rPr b="1" lang="en" sz="1800"/>
              <a:t>IMMEDIATE (STEM) ENVIRONMENTS</a:t>
            </a:r>
            <a:r>
              <a:rPr lang="en" sz="1800"/>
              <a:t>: </a:t>
            </a:r>
            <a:endParaRPr/>
          </a:p>
          <a:p>
            <a:pPr indent="0" lvl="0" marL="0" rtl="0" algn="l">
              <a:lnSpc>
                <a:spcPct val="90000"/>
              </a:lnSpc>
              <a:spcBef>
                <a:spcPts val="1000"/>
              </a:spcBef>
              <a:spcAft>
                <a:spcPts val="0"/>
              </a:spcAft>
              <a:buClr>
                <a:schemeClr val="dk1"/>
              </a:buClr>
              <a:buSzPts val="1800"/>
              <a:buNone/>
            </a:pPr>
            <a:r>
              <a:rPr lang="en" sz="1800"/>
              <a:t>Individual and community opportunities and resources in/sufficient to promote and/or support human health (physical, emotional, mental and spiritual).</a:t>
            </a:r>
            <a:endParaRPr/>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rPr b="1" lang="en" sz="1800"/>
              <a:t>SYSTEMIC (CORE) ENVIRONMENTS: </a:t>
            </a:r>
            <a:endParaRPr sz="1800"/>
          </a:p>
          <a:p>
            <a:pPr indent="0" lvl="0" marL="0" rtl="0" algn="l">
              <a:lnSpc>
                <a:spcPct val="90000"/>
              </a:lnSpc>
              <a:spcBef>
                <a:spcPts val="1000"/>
              </a:spcBef>
              <a:spcAft>
                <a:spcPts val="0"/>
              </a:spcAft>
              <a:buClr>
                <a:schemeClr val="dk1"/>
              </a:buClr>
              <a:buSzPts val="1800"/>
              <a:buNone/>
            </a:pPr>
            <a:r>
              <a:rPr lang="en" sz="1800"/>
              <a:t>Institutions of education, employment, health, and governance in/sufficient to promote and/or support healthy immediate environments.</a:t>
            </a:r>
            <a:endParaRPr/>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rPr b="1" lang="en" sz="1800"/>
              <a:t>STRUCTURAL (ROOT) ENVIRONMENTS: </a:t>
            </a:r>
            <a:endParaRPr sz="1800"/>
          </a:p>
          <a:p>
            <a:pPr indent="0" lvl="0" marL="0" rtl="0" algn="l">
              <a:lnSpc>
                <a:spcPct val="90000"/>
              </a:lnSpc>
              <a:spcBef>
                <a:spcPts val="1000"/>
              </a:spcBef>
              <a:spcAft>
                <a:spcPts val="0"/>
              </a:spcAft>
              <a:buClr>
                <a:schemeClr val="dk1"/>
              </a:buClr>
              <a:buSzPts val="1800"/>
              <a:buNone/>
            </a:pPr>
            <a:r>
              <a:rPr lang="en" sz="1800"/>
              <a:t>Social, political, and economic in/sufficient to promote and/or support healthy systemic environments. </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628650" y="273845"/>
            <a:ext cx="7886700" cy="4617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Aboriginal epistemology – view of health</a:t>
            </a:r>
            <a:endParaRPr b="1" sz="3200"/>
          </a:p>
        </p:txBody>
      </p:sp>
      <p:sp>
        <p:nvSpPr>
          <p:cNvPr id="630" name="Google Shape;630;p106"/>
          <p:cNvSpPr txBox="1"/>
          <p:nvPr>
            <p:ph idx="1" type="body"/>
          </p:nvPr>
        </p:nvSpPr>
        <p:spPr>
          <a:xfrm>
            <a:off x="628650" y="897564"/>
            <a:ext cx="7886700" cy="399644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 sz="1800"/>
              <a:t>Generally, epistemology refers to one’s world view, to an understanding of nature, historically following the scientific biomedical approach to health.</a:t>
            </a:r>
            <a:endParaRPr/>
          </a:p>
          <a:p>
            <a:pPr indent="-114300" lvl="0" marL="22860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Traditional aboriginal cultures do not follow the biomedical approach to health. </a:t>
            </a:r>
            <a:endParaRPr/>
          </a:p>
          <a:p>
            <a:pPr indent="-114300" lvl="0" marL="228600" rtl="0" algn="l">
              <a:lnSpc>
                <a:spcPct val="90000"/>
              </a:lnSpc>
              <a:spcBef>
                <a:spcPts val="10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lang="en" sz="1800"/>
              <a:t>There is no sharp distinction between physical and spiritual. Health is seen as a balance between different forces acting in the world.</a:t>
            </a:r>
            <a:endParaRPr/>
          </a:p>
          <a:p>
            <a:pPr indent="-114300" lvl="1" marL="685800" rtl="0" algn="l">
              <a:lnSpc>
                <a:spcPct val="90000"/>
              </a:lnSpc>
              <a:spcBef>
                <a:spcPts val="5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lang="en" sz="1800"/>
              <a:t>Health is maintained through the authority of the community and tradition through consensus.</a:t>
            </a:r>
            <a:endParaRPr/>
          </a:p>
          <a:p>
            <a:pPr indent="-114300" lvl="1" marL="685800" rtl="0" algn="l">
              <a:lnSpc>
                <a:spcPct val="90000"/>
              </a:lnSpc>
              <a:spcBef>
                <a:spcPts val="5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lang="en" sz="1800"/>
              <a:t>The health of the individual is seen in the context of the health of family and community. </a:t>
            </a:r>
            <a:endParaRPr sz="18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7"/>
          <p:cNvSpPr txBox="1"/>
          <p:nvPr>
            <p:ph type="title"/>
          </p:nvPr>
        </p:nvSpPr>
        <p:spPr>
          <a:xfrm>
            <a:off x="628650" y="273845"/>
            <a:ext cx="7886700" cy="4617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 sz="3200"/>
              <a:t>Aboriginal epistemology</a:t>
            </a:r>
            <a:endParaRPr sz="3200"/>
          </a:p>
        </p:txBody>
      </p:sp>
      <p:sp>
        <p:nvSpPr>
          <p:cNvPr id="636" name="Google Shape;636;p107"/>
          <p:cNvSpPr txBox="1"/>
          <p:nvPr>
            <p:ph idx="1" type="body"/>
          </p:nvPr>
        </p:nvSpPr>
        <p:spPr>
          <a:xfrm>
            <a:off x="628650" y="897564"/>
            <a:ext cx="7886700" cy="399644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 sz="1800"/>
              <a:t>Epistemological accommodation</a:t>
            </a:r>
            <a:endParaRPr/>
          </a:p>
          <a:p>
            <a:pPr indent="-114300" lvl="0" marL="228600" rtl="0" algn="l">
              <a:lnSpc>
                <a:spcPct val="90000"/>
              </a:lnSpc>
              <a:spcBef>
                <a:spcPts val="10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lang="en" sz="1800" u="sng"/>
              <a:t>The process where the aboriginal and health care provider must accommodate each other’s world views</a:t>
            </a:r>
            <a:r>
              <a:rPr lang="en" sz="1800"/>
              <a:t>. For example, Inuit in northern Quebec and others work together to prevent diabetes; both use techniques and knowledge of biomedicine but approaches to healthcare are rooted in their own cultures.</a:t>
            </a:r>
            <a:endParaRPr/>
          </a:p>
          <a:p>
            <a:pPr indent="-114300" lvl="1" marL="685800" rtl="0" algn="l">
              <a:lnSpc>
                <a:spcPct val="90000"/>
              </a:lnSpc>
              <a:spcBef>
                <a:spcPts val="5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lang="en" sz="1800" u="sng"/>
              <a:t>Support culturally appropriate care</a:t>
            </a:r>
            <a:r>
              <a:rPr lang="en" sz="1800"/>
              <a:t>.</a:t>
            </a:r>
            <a:endParaRPr/>
          </a:p>
          <a:p>
            <a:pPr indent="-114300" lvl="1" marL="685800" rtl="0" algn="l">
              <a:lnSpc>
                <a:spcPct val="90000"/>
              </a:lnSpc>
              <a:spcBef>
                <a:spcPts val="500"/>
              </a:spcBef>
              <a:spcAft>
                <a:spcPts val="0"/>
              </a:spcAft>
              <a:buClr>
                <a:schemeClr val="dk1"/>
              </a:buClr>
              <a:buSzPts val="1800"/>
              <a:buNone/>
            </a:pPr>
            <a:r>
              <a:t/>
            </a:r>
            <a:endParaRPr sz="1800"/>
          </a:p>
          <a:p>
            <a:pPr indent="-228600" lvl="1" marL="685800" rtl="0" algn="l">
              <a:lnSpc>
                <a:spcPct val="90000"/>
              </a:lnSpc>
              <a:spcBef>
                <a:spcPts val="500"/>
              </a:spcBef>
              <a:spcAft>
                <a:spcPts val="0"/>
              </a:spcAft>
              <a:buClr>
                <a:schemeClr val="dk1"/>
              </a:buClr>
              <a:buSzPts val="1800"/>
              <a:buChar char="•"/>
            </a:pPr>
            <a:r>
              <a:rPr lang="en" sz="1800" u="sng"/>
              <a:t>Practice cultural safety</a:t>
            </a:r>
            <a:r>
              <a:rPr lang="en" sz="1800"/>
              <a:t>. Create an environment that is culturally safe for the patient without compromising code of ethics and practice. Techniques of biomedicine are integrated into holistic epistemology of health that exists within aboriginal world view. </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0" name="Shape 640"/>
        <p:cNvGrpSpPr/>
        <p:nvPr/>
      </p:nvGrpSpPr>
      <p:grpSpPr>
        <a:xfrm>
          <a:off x="0" y="0"/>
          <a:ext cx="0" cy="0"/>
          <a:chOff x="0" y="0"/>
          <a:chExt cx="0" cy="0"/>
        </a:xfrm>
      </p:grpSpPr>
      <p:sp>
        <p:nvSpPr>
          <p:cNvPr id="641" name="Google Shape;641;p108"/>
          <p:cNvSpPr/>
          <p:nvPr/>
        </p:nvSpPr>
        <p:spPr>
          <a:xfrm>
            <a:off x="2286"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42" name="Google Shape;642;p108"/>
          <p:cNvSpPr/>
          <p:nvPr/>
        </p:nvSpPr>
        <p:spPr>
          <a:xfrm>
            <a:off x="2" y="0"/>
            <a:ext cx="3125453" cy="51435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43" name="Google Shape;643;p108"/>
          <p:cNvSpPr txBox="1"/>
          <p:nvPr>
            <p:ph type="title"/>
          </p:nvPr>
        </p:nvSpPr>
        <p:spPr>
          <a:xfrm>
            <a:off x="515126" y="865181"/>
            <a:ext cx="2400300" cy="33458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alibri"/>
              <a:buNone/>
            </a:pPr>
            <a:r>
              <a:rPr b="1" lang="en" sz="3200">
                <a:solidFill>
                  <a:srgbClr val="FFFFFF"/>
                </a:solidFill>
              </a:rPr>
              <a:t>Indigenous Health Care</a:t>
            </a:r>
            <a:endParaRPr/>
          </a:p>
        </p:txBody>
      </p:sp>
      <p:sp>
        <p:nvSpPr>
          <p:cNvPr id="644" name="Google Shape;644;p108"/>
          <p:cNvSpPr/>
          <p:nvPr/>
        </p:nvSpPr>
        <p:spPr>
          <a:xfrm flipH="1" rot="10800000">
            <a:off x="5662803" y="1841612"/>
            <a:ext cx="3062575" cy="3062575"/>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108"/>
          <p:cNvSpPr txBox="1"/>
          <p:nvPr>
            <p:ph idx="1" type="body"/>
          </p:nvPr>
        </p:nvSpPr>
        <p:spPr>
          <a:xfrm>
            <a:off x="3335482" y="443510"/>
            <a:ext cx="5179868" cy="418921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 sz="1800"/>
              <a:t>No consensus </a:t>
            </a:r>
            <a:r>
              <a:rPr lang="en" sz="1800"/>
              <a:t>on the best approach</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b="1" lang="en" sz="1800"/>
              <a:t>Locally controlled and managed gaining favour</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b="1" lang="en" sz="1800"/>
              <a:t>Access and universality </a:t>
            </a:r>
            <a:r>
              <a:rPr lang="en" sz="1800"/>
              <a:t>pose the </a:t>
            </a:r>
            <a:r>
              <a:rPr b="1" lang="en" sz="1800"/>
              <a:t>greatest challenge</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Health Centres well equipped by most standards, however </a:t>
            </a:r>
            <a:r>
              <a:rPr b="1" lang="en" sz="1800"/>
              <a:t>too often individuals need to leave community for treatment</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b="1" lang="en" sz="1800"/>
              <a:t>Retaining medical and nursing staff </a:t>
            </a:r>
            <a:r>
              <a:rPr lang="en" sz="1800"/>
              <a:t>is a challenge</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Health centres are incorporating </a:t>
            </a:r>
            <a:r>
              <a:rPr b="1" lang="en" sz="1800"/>
              <a:t>traditional healing practices</a:t>
            </a:r>
            <a:r>
              <a:rPr lang="en" sz="1800"/>
              <a:t> into their programs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9"/>
          <p:cNvSpPr txBox="1"/>
          <p:nvPr>
            <p:ph idx="1" type="body"/>
          </p:nvPr>
        </p:nvSpPr>
        <p:spPr>
          <a:xfrm>
            <a:off x="628651" y="1369219"/>
            <a:ext cx="4023669" cy="3263504"/>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1800"/>
              <a:buChar char="•"/>
            </a:pPr>
            <a:r>
              <a:rPr b="1" lang="en" sz="1800"/>
              <a:t>Works collaboratively with partners to improve access to high quality services </a:t>
            </a:r>
            <a:r>
              <a:rPr lang="en" sz="1800"/>
              <a:t>for First Nations, Inuit and Métis. Our vision is to </a:t>
            </a:r>
            <a:r>
              <a:rPr b="1" lang="en" sz="1800"/>
              <a:t>support and empower Indigenous peoples to independently deliver services </a:t>
            </a:r>
            <a:r>
              <a:rPr lang="en" sz="1800"/>
              <a:t>and address the socio-economic conditions in their communities.</a:t>
            </a:r>
            <a:endParaRPr sz="1800"/>
          </a:p>
        </p:txBody>
      </p:sp>
      <p:pic>
        <p:nvPicPr>
          <p:cNvPr descr="Page 1 ^_ ..." id="651" name="Google Shape;651;p109"/>
          <p:cNvPicPr preferRelativeResize="0"/>
          <p:nvPr/>
        </p:nvPicPr>
        <p:blipFill rotWithShape="1">
          <a:blip r:embed="rId3">
            <a:alphaModFix/>
          </a:blip>
          <a:srcRect b="0" l="0" r="0" t="0"/>
          <a:stretch/>
        </p:blipFill>
        <p:spPr>
          <a:xfrm>
            <a:off x="1362332" y="422704"/>
            <a:ext cx="5715000" cy="609600"/>
          </a:xfrm>
          <a:prstGeom prst="rect">
            <a:avLst/>
          </a:prstGeom>
          <a:noFill/>
          <a:ln>
            <a:noFill/>
          </a:ln>
        </p:spPr>
      </p:pic>
      <p:pic>
        <p:nvPicPr>
          <p:cNvPr id="652" name="Google Shape;652;p109"/>
          <p:cNvPicPr preferRelativeResize="0"/>
          <p:nvPr/>
        </p:nvPicPr>
        <p:blipFill rotWithShape="1">
          <a:blip r:embed="rId4">
            <a:alphaModFix/>
          </a:blip>
          <a:srcRect b="0" l="0" r="0" t="0"/>
          <a:stretch/>
        </p:blipFill>
        <p:spPr>
          <a:xfrm>
            <a:off x="5114410" y="1942585"/>
            <a:ext cx="3752850" cy="1981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6" name="Shape 656"/>
        <p:cNvGrpSpPr/>
        <p:nvPr/>
      </p:nvGrpSpPr>
      <p:grpSpPr>
        <a:xfrm>
          <a:off x="0" y="0"/>
          <a:ext cx="0" cy="0"/>
          <a:chOff x="0" y="0"/>
          <a:chExt cx="0" cy="0"/>
        </a:xfrm>
      </p:grpSpPr>
      <p:sp>
        <p:nvSpPr>
          <p:cNvPr id="657" name="Google Shape;657;p110"/>
          <p:cNvSpPr/>
          <p:nvPr/>
        </p:nvSpPr>
        <p:spPr>
          <a:xfrm>
            <a:off x="2286"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58" name="Google Shape;658;p110"/>
          <p:cNvSpPr/>
          <p:nvPr/>
        </p:nvSpPr>
        <p:spPr>
          <a:xfrm>
            <a:off x="2" y="0"/>
            <a:ext cx="3125453" cy="51435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59" name="Google Shape;659;p110"/>
          <p:cNvSpPr txBox="1"/>
          <p:nvPr>
            <p:ph type="title"/>
          </p:nvPr>
        </p:nvSpPr>
        <p:spPr>
          <a:xfrm>
            <a:off x="515126" y="865181"/>
            <a:ext cx="2400300" cy="33458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200"/>
              <a:buFont typeface="Calibri"/>
              <a:buNone/>
            </a:pPr>
            <a:r>
              <a:rPr b="1" lang="en" sz="3200">
                <a:solidFill>
                  <a:srgbClr val="FFFFFF"/>
                </a:solidFill>
              </a:rPr>
              <a:t>Complex patchwork </a:t>
            </a:r>
            <a:endParaRPr/>
          </a:p>
        </p:txBody>
      </p:sp>
      <p:sp>
        <p:nvSpPr>
          <p:cNvPr id="660" name="Google Shape;660;p110"/>
          <p:cNvSpPr/>
          <p:nvPr/>
        </p:nvSpPr>
        <p:spPr>
          <a:xfrm flipH="1" rot="10800000">
            <a:off x="5662803" y="1841612"/>
            <a:ext cx="3062575" cy="3062575"/>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110"/>
          <p:cNvSpPr txBox="1"/>
          <p:nvPr>
            <p:ph idx="1" type="body"/>
          </p:nvPr>
        </p:nvSpPr>
        <p:spPr>
          <a:xfrm>
            <a:off x="3335482" y="443510"/>
            <a:ext cx="5179868" cy="418921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 sz="1800"/>
              <a:t>Indigenous peoples are </a:t>
            </a:r>
            <a:r>
              <a:rPr b="1" lang="en" sz="1800"/>
              <a:t>included in the per capita allocations of funding</a:t>
            </a:r>
            <a:r>
              <a:rPr lang="en" sz="1800"/>
              <a:t> from the federal fiscal transfer and are </a:t>
            </a:r>
            <a:r>
              <a:rPr b="1" lang="en" sz="1800"/>
              <a:t>entitled to access insured provincial and territorial health services </a:t>
            </a:r>
            <a:r>
              <a:rPr lang="en" sz="1800"/>
              <a:t>as residents of a province or territory.</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b="1" lang="en" sz="1800"/>
              <a:t>Indigenous Services Canada funds or directly provides services for First Nations and Inuit that supplement </a:t>
            </a:r>
            <a:r>
              <a:rPr lang="en" sz="1800"/>
              <a:t>those provided by provinces and territories, including primary health care, health promotion and supplementary health benefits.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Multiculturalism</a:t>
            </a:r>
            <a:endParaRPr b="1" sz="3200"/>
          </a:p>
        </p:txBody>
      </p:sp>
      <p:sp>
        <p:nvSpPr>
          <p:cNvPr id="335" name="Google Shape;335;p5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u="sng"/>
              <a:t>1971</a:t>
            </a:r>
            <a:r>
              <a:rPr lang="en" sz="1800"/>
              <a:t>: </a:t>
            </a:r>
            <a:r>
              <a:rPr b="1" lang="en" sz="1800"/>
              <a:t>Government of Canada declared its commitment to multiculturalism </a:t>
            </a:r>
            <a:r>
              <a:rPr lang="en" sz="1800"/>
              <a:t>and later, explicitly incorporated it into the Charter of Rights and Freedoms.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u="sng"/>
              <a:t>1981</a:t>
            </a:r>
            <a:r>
              <a:rPr lang="en" sz="1800"/>
              <a:t>: The </a:t>
            </a:r>
            <a:r>
              <a:rPr b="1" lang="en" sz="1800"/>
              <a:t>Constitution was repatriated </a:t>
            </a:r>
            <a:r>
              <a:rPr lang="en" sz="1800"/>
              <a:t>in response to aboriginal groups’ exclusion; it </a:t>
            </a:r>
            <a:r>
              <a:rPr b="1" lang="en" sz="1800"/>
              <a:t>included the Canadian Charter of Rights and Freedoms</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Canada is an </a:t>
            </a:r>
            <a:r>
              <a:rPr b="1" lang="en" sz="1800"/>
              <a:t>immigrant nation </a:t>
            </a:r>
            <a:r>
              <a:rPr lang="en" sz="1800"/>
              <a:t>where, different than the United States (thought of as a ‘melting pot’), Canada refers to the </a:t>
            </a:r>
            <a:r>
              <a:rPr b="1" lang="en" sz="1800"/>
              <a:t>‘Canadian mosaic’</a:t>
            </a:r>
            <a:r>
              <a:rPr lang="en" sz="1800"/>
              <a:t>.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Different immigrant groups </a:t>
            </a:r>
            <a:r>
              <a:rPr b="1" lang="en" sz="1800"/>
              <a:t>retain substantial elements of cultural identity while still participating in Canadian civil society</a:t>
            </a:r>
            <a:r>
              <a:rPr lang="en" sz="1800"/>
              <a:t>, sharing common values.</a:t>
            </a:r>
            <a:endParaRPr/>
          </a:p>
          <a:p>
            <a:pPr indent="0" lvl="0" marL="0" rtl="0" algn="l">
              <a:spcBef>
                <a:spcPts val="360"/>
              </a:spcBef>
              <a:spcAft>
                <a:spcPts val="0"/>
              </a:spcAft>
              <a:buClr>
                <a:schemeClr val="dk1"/>
              </a:buClr>
              <a:buSzPts val="1800"/>
              <a:buNone/>
            </a:pPr>
            <a:r>
              <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11"/>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Indigenous services Canada </a:t>
            </a:r>
            <a:endParaRPr/>
          </a:p>
        </p:txBody>
      </p:sp>
      <p:sp>
        <p:nvSpPr>
          <p:cNvPr id="667" name="Google Shape;667;p11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 sz="1800"/>
              <a:t>Funds or directly provides certain health care services to First Nations communities and funds the provision of certain community health programs for Inuit living in Inuit Nunangat.</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Funds non-insured health care benefits to eligible First Nations and recognized Inuit regardless of where they live in Canada.</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Federal funding for First Nations and Inuit health services is provided through annual appropriations and is subject to discretionary increases or reductions by the federal government.</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b="1" lang="en" sz="1800"/>
              <a:t>For Métis, off-reserve First Nations and non-status First Nations, services and benefits are primarily provided for by provinces and territories</a:t>
            </a:r>
            <a:r>
              <a:rPr lang="en" sz="1800"/>
              <a:t>.</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12"/>
          <p:cNvSpPr txBox="1"/>
          <p:nvPr>
            <p:ph type="title"/>
          </p:nvPr>
        </p:nvSpPr>
        <p:spPr>
          <a:xfrm>
            <a:off x="628650" y="273845"/>
            <a:ext cx="7886700" cy="78573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Provincial and territorial legislation</a:t>
            </a:r>
            <a:endParaRPr/>
          </a:p>
        </p:txBody>
      </p:sp>
      <p:sp>
        <p:nvSpPr>
          <p:cNvPr id="673" name="Google Shape;673;p112"/>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 sz="1800"/>
              <a:t>Have </a:t>
            </a:r>
            <a:r>
              <a:rPr b="1" lang="en" sz="1800"/>
              <a:t>enacted legislative provisions </a:t>
            </a:r>
            <a:r>
              <a:rPr lang="en" sz="1800"/>
              <a:t>recognizing matters such as the </a:t>
            </a:r>
            <a:r>
              <a:rPr b="1" lang="en" sz="1800"/>
              <a:t>value and role of Indigenous groups in the planning and delivery of health services in their communities</a:t>
            </a:r>
            <a:r>
              <a:rPr lang="en" sz="1800"/>
              <a:t> or the </a:t>
            </a:r>
            <a:r>
              <a:rPr b="1" lang="en" sz="1800"/>
              <a:t>importance of culture and traditional healing practices</a:t>
            </a:r>
            <a:r>
              <a:rPr lang="en" sz="1800"/>
              <a:t>.</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Importance of </a:t>
            </a:r>
            <a:r>
              <a:rPr b="1" lang="en" sz="1800"/>
              <a:t>partnerships</a:t>
            </a:r>
            <a:r>
              <a:rPr lang="en" sz="1800"/>
              <a:t> with indigenous groups</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Seeks to identify and address the </a:t>
            </a:r>
            <a:r>
              <a:rPr b="1" lang="en" sz="1800"/>
              <a:t>health needs of particular groups</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Recognizes the values and role of indigenous groups in planning and delivery</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b="1" lang="en" sz="1800"/>
              <a:t>Ensures indigenous representation </a:t>
            </a:r>
            <a:r>
              <a:rPr lang="en" sz="1800"/>
              <a:t>on various health-related boards, committees and regional health authorities </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3"/>
          <p:cNvSpPr txBox="1"/>
          <p:nvPr>
            <p:ph type="title"/>
          </p:nvPr>
        </p:nvSpPr>
        <p:spPr>
          <a:xfrm>
            <a:off x="628650" y="141481"/>
            <a:ext cx="7886700" cy="54006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 sz="3200"/>
              <a:t>Provincial and territorial legislation</a:t>
            </a:r>
            <a:endParaRPr/>
          </a:p>
        </p:txBody>
      </p:sp>
      <p:sp>
        <p:nvSpPr>
          <p:cNvPr id="679" name="Google Shape;679;p113"/>
          <p:cNvSpPr txBox="1"/>
          <p:nvPr>
            <p:ph idx="1" type="body"/>
          </p:nvPr>
        </p:nvSpPr>
        <p:spPr>
          <a:xfrm>
            <a:off x="628650" y="843558"/>
            <a:ext cx="7886700" cy="4104456"/>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 sz="1800"/>
              <a:t>Provides that </a:t>
            </a:r>
            <a:r>
              <a:rPr b="1" lang="en" sz="1800"/>
              <a:t>self-government agreements shall prevail in conflict</a:t>
            </a:r>
            <a:endParaRPr/>
          </a:p>
          <a:p>
            <a:pPr indent="0" lvl="0" marL="0" rtl="0" algn="l">
              <a:lnSpc>
                <a:spcPct val="90000"/>
              </a:lnSpc>
              <a:spcBef>
                <a:spcPts val="1000"/>
              </a:spcBef>
              <a:spcAft>
                <a:spcPts val="0"/>
              </a:spcAft>
              <a:buClr>
                <a:schemeClr val="dk1"/>
              </a:buClr>
              <a:buSzPct val="100000"/>
              <a:buNone/>
            </a:pPr>
            <a:r>
              <a:t/>
            </a:r>
            <a:endParaRPr sz="1800"/>
          </a:p>
          <a:p>
            <a:pPr indent="-228600" lvl="0" marL="228600" rtl="0" algn="l">
              <a:lnSpc>
                <a:spcPct val="90000"/>
              </a:lnSpc>
              <a:spcBef>
                <a:spcPts val="1000"/>
              </a:spcBef>
              <a:spcAft>
                <a:spcPts val="0"/>
              </a:spcAft>
              <a:buClr>
                <a:schemeClr val="dk1"/>
              </a:buClr>
              <a:buSzPct val="100000"/>
              <a:buChar char="•"/>
            </a:pPr>
            <a:r>
              <a:rPr lang="en" sz="1800"/>
              <a:t>Includes provisions related to </a:t>
            </a:r>
            <a:r>
              <a:rPr b="1" lang="en" sz="1800"/>
              <a:t>traditional healing practices </a:t>
            </a:r>
            <a:r>
              <a:rPr lang="en" sz="1800"/>
              <a:t>or recognition that indigenous midwives should be exempt from control specified under the code of professions; Ontario further extends this to traditional healers</a:t>
            </a:r>
            <a:endParaRPr/>
          </a:p>
          <a:p>
            <a:pPr indent="0" lvl="0" marL="0" rtl="0" algn="l">
              <a:lnSpc>
                <a:spcPct val="90000"/>
              </a:lnSpc>
              <a:spcBef>
                <a:spcPts val="1000"/>
              </a:spcBef>
              <a:spcAft>
                <a:spcPts val="0"/>
              </a:spcAft>
              <a:buClr>
                <a:schemeClr val="dk1"/>
              </a:buClr>
              <a:buSzPct val="100000"/>
              <a:buNone/>
            </a:pPr>
            <a:r>
              <a:t/>
            </a:r>
            <a:endParaRPr sz="1800"/>
          </a:p>
          <a:p>
            <a:pPr indent="-228600" lvl="0" marL="228600" rtl="0" algn="l">
              <a:lnSpc>
                <a:spcPct val="90000"/>
              </a:lnSpc>
              <a:spcBef>
                <a:spcPts val="1000"/>
              </a:spcBef>
              <a:spcAft>
                <a:spcPts val="0"/>
              </a:spcAft>
              <a:buClr>
                <a:schemeClr val="dk1"/>
              </a:buClr>
              <a:buSzPct val="100000"/>
              <a:buChar char="•"/>
            </a:pPr>
            <a:r>
              <a:rPr lang="en" sz="1800"/>
              <a:t>States that </a:t>
            </a:r>
            <a:r>
              <a:rPr b="1" lang="en" sz="1800"/>
              <a:t>culture should be taken into account during mental health ass</a:t>
            </a:r>
            <a:r>
              <a:rPr lang="en" sz="1800"/>
              <a:t>essments, for eg. Consultation with elder or cultural advisor</a:t>
            </a:r>
            <a:endParaRPr/>
          </a:p>
          <a:p>
            <a:pPr indent="0" lvl="0" marL="0" rtl="0" algn="l">
              <a:lnSpc>
                <a:spcPct val="90000"/>
              </a:lnSpc>
              <a:spcBef>
                <a:spcPts val="1000"/>
              </a:spcBef>
              <a:spcAft>
                <a:spcPts val="0"/>
              </a:spcAft>
              <a:buClr>
                <a:schemeClr val="dk1"/>
              </a:buClr>
              <a:buSzPct val="100000"/>
              <a:buNone/>
            </a:pPr>
            <a:r>
              <a:t/>
            </a:r>
            <a:endParaRPr sz="1800"/>
          </a:p>
          <a:p>
            <a:pPr indent="-228600" lvl="0" marL="228600" rtl="0" algn="l">
              <a:lnSpc>
                <a:spcPct val="90000"/>
              </a:lnSpc>
              <a:spcBef>
                <a:spcPts val="1000"/>
              </a:spcBef>
              <a:spcAft>
                <a:spcPts val="0"/>
              </a:spcAft>
              <a:buClr>
                <a:schemeClr val="dk1"/>
              </a:buClr>
              <a:buSzPct val="100000"/>
              <a:buChar char="•"/>
            </a:pPr>
            <a:r>
              <a:rPr lang="en" sz="1800"/>
              <a:t>Exempts traditional indigenous spiritual, cultural practices or ceremonies from regulations under tobacco control acts </a:t>
            </a:r>
            <a:endParaRPr sz="1800"/>
          </a:p>
          <a:p>
            <a:pPr indent="0" lvl="0" marL="0" rtl="0" algn="l">
              <a:lnSpc>
                <a:spcPct val="90000"/>
              </a:lnSpc>
              <a:spcBef>
                <a:spcPts val="1000"/>
              </a:spcBef>
              <a:spcAft>
                <a:spcPts val="0"/>
              </a:spcAft>
              <a:buClr>
                <a:schemeClr val="dk1"/>
              </a:buClr>
              <a:buSzPct val="100000"/>
              <a:buNone/>
            </a:pPr>
            <a:r>
              <a:t/>
            </a:r>
            <a:endParaRPr sz="1800"/>
          </a:p>
          <a:p>
            <a:pPr indent="-228600" lvl="0" marL="228600" rtl="0" algn="l">
              <a:lnSpc>
                <a:spcPct val="90000"/>
              </a:lnSpc>
              <a:spcBef>
                <a:spcPts val="1000"/>
              </a:spcBef>
              <a:spcAft>
                <a:spcPts val="0"/>
              </a:spcAft>
              <a:buClr>
                <a:schemeClr val="dk1"/>
              </a:buClr>
              <a:buSzPct val="100000"/>
              <a:buChar char="•"/>
            </a:pPr>
            <a:r>
              <a:rPr b="1" lang="en" sz="1800"/>
              <a:t>References the role of indigenous people in health information, privacy and management </a:t>
            </a:r>
            <a:r>
              <a:rPr lang="en" sz="1800"/>
              <a:t>and/or notes that the province can disclose health information to an indigenous government for development of health programs and services</a:t>
            </a:r>
            <a:endParaRPr/>
          </a:p>
          <a:p>
            <a:pPr indent="0" lvl="0" marL="0" rtl="0" algn="l">
              <a:lnSpc>
                <a:spcPct val="90000"/>
              </a:lnSpc>
              <a:spcBef>
                <a:spcPts val="1000"/>
              </a:spcBef>
              <a:spcAft>
                <a:spcPts val="0"/>
              </a:spcAft>
              <a:buClr>
                <a:schemeClr val="dk1"/>
              </a:buClr>
              <a:buSzPct val="100000"/>
              <a:buNone/>
            </a:pPr>
            <a:r>
              <a:t/>
            </a:r>
            <a:endParaRPr sz="1800"/>
          </a:p>
          <a:p>
            <a:pPr indent="-228600" lvl="0" marL="228600" rtl="0" algn="l">
              <a:lnSpc>
                <a:spcPct val="90000"/>
              </a:lnSpc>
              <a:spcBef>
                <a:spcPts val="1000"/>
              </a:spcBef>
              <a:spcAft>
                <a:spcPts val="0"/>
              </a:spcAft>
              <a:buClr>
                <a:schemeClr val="dk1"/>
              </a:buClr>
              <a:buSzPct val="100000"/>
              <a:buChar char="•"/>
            </a:pPr>
            <a:r>
              <a:rPr lang="en" sz="1800"/>
              <a:t>Includes provisions to negotiate additional jurisdiction or provisions to make bylaws to promote the health, safety and welfare of the residents within a defined area and to </a:t>
            </a:r>
            <a:r>
              <a:rPr b="1" lang="en" sz="1800"/>
              <a:t>enhance Indigenous control over issues such as health</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4"/>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Self-governing First Nations, Inuit and Metis governments </a:t>
            </a:r>
            <a:endParaRPr/>
          </a:p>
        </p:txBody>
      </p:sp>
      <p:sp>
        <p:nvSpPr>
          <p:cNvPr id="685" name="Google Shape;685;p114"/>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sz="1800"/>
          </a:p>
          <a:p>
            <a:pPr indent="-228600" lvl="0" marL="228600" rtl="0" algn="l">
              <a:lnSpc>
                <a:spcPct val="150000"/>
              </a:lnSpc>
              <a:spcBef>
                <a:spcPts val="1000"/>
              </a:spcBef>
              <a:spcAft>
                <a:spcPts val="0"/>
              </a:spcAft>
              <a:buClr>
                <a:schemeClr val="dk1"/>
              </a:buClr>
              <a:buSzPts val="1800"/>
              <a:buChar char="•"/>
            </a:pPr>
            <a:r>
              <a:rPr lang="en" sz="1800"/>
              <a:t>Canada recognizes that First Nations, Inuit and Métis have an </a:t>
            </a:r>
            <a:r>
              <a:rPr b="1" lang="en" sz="1800"/>
              <a:t>inherent right of self-government </a:t>
            </a:r>
            <a:r>
              <a:rPr lang="en" sz="1800" u="sng"/>
              <a:t>protected by section 35 of the </a:t>
            </a:r>
            <a:r>
              <a:rPr i="1" lang="en" sz="1800" u="sng"/>
              <a:t>Constitution Act, 1982</a:t>
            </a:r>
            <a:r>
              <a:rPr i="1" lang="en" sz="1800"/>
              <a:t>.</a:t>
            </a:r>
            <a:endParaRPr/>
          </a:p>
          <a:p>
            <a:pPr indent="0" lvl="0" marL="0" rtl="0" algn="l">
              <a:lnSpc>
                <a:spcPct val="150000"/>
              </a:lnSpc>
              <a:spcBef>
                <a:spcPts val="1000"/>
              </a:spcBef>
              <a:spcAft>
                <a:spcPts val="0"/>
              </a:spcAft>
              <a:buClr>
                <a:schemeClr val="dk1"/>
              </a:buClr>
              <a:buSzPts val="1800"/>
              <a:buNone/>
            </a:pPr>
            <a:r>
              <a:t/>
            </a:r>
            <a:endParaRPr i="1" sz="1800"/>
          </a:p>
          <a:p>
            <a:pPr indent="-228600" lvl="0" marL="228600" rtl="0" algn="l">
              <a:lnSpc>
                <a:spcPct val="150000"/>
              </a:lnSpc>
              <a:spcBef>
                <a:spcPts val="1000"/>
              </a:spcBef>
              <a:spcAft>
                <a:spcPts val="0"/>
              </a:spcAft>
              <a:buClr>
                <a:schemeClr val="dk1"/>
              </a:buClr>
              <a:buSzPts val="1800"/>
              <a:buChar char="•"/>
            </a:pPr>
            <a:r>
              <a:rPr lang="en" sz="1800"/>
              <a:t>Canada recognizes that First Nations, Inuit and Métis have the right to govern themselves in relation to matters that are internal to their communities, integral to their unique cultures, identities, traditions, languages and institutions, and with respect to their special relationship to their land and their resources.</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15"/>
          <p:cNvSpPr txBox="1"/>
          <p:nvPr>
            <p:ph type="title"/>
          </p:nvPr>
        </p:nvSpPr>
        <p:spPr>
          <a:xfrm>
            <a:off x="628650" y="273845"/>
            <a:ext cx="7886700" cy="623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Negotiated agreements </a:t>
            </a:r>
            <a:endParaRPr/>
          </a:p>
        </p:txBody>
      </p:sp>
      <p:sp>
        <p:nvSpPr>
          <p:cNvPr id="691" name="Google Shape;691;p115"/>
          <p:cNvSpPr txBox="1"/>
          <p:nvPr>
            <p:ph idx="1" type="body"/>
          </p:nvPr>
        </p:nvSpPr>
        <p:spPr>
          <a:xfrm>
            <a:off x="628650" y="1059582"/>
            <a:ext cx="7886700" cy="388843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An Indigenous government may make laws and/or has jurisdiction with respect to health services.</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An Indigenous government may make laws and/or has jurisdiction with respect to traditional healing services, including maintenance of the practice and training of persons providing the traditional health services (for example, traditional healers).</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Self-government negotiations shall address, and self-government agreements may include, matters related to health.</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An Indigenous government is responsible for the administration of health services.</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6"/>
          <p:cNvSpPr txBox="1"/>
          <p:nvPr>
            <p:ph type="title"/>
          </p:nvPr>
        </p:nvSpPr>
        <p:spPr>
          <a:xfrm>
            <a:off x="628650" y="141481"/>
            <a:ext cx="7886700" cy="6480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Promising models and emerging pathways </a:t>
            </a:r>
            <a:endParaRPr/>
          </a:p>
        </p:txBody>
      </p:sp>
      <p:sp>
        <p:nvSpPr>
          <p:cNvPr id="697" name="Google Shape;697;p116"/>
          <p:cNvSpPr txBox="1"/>
          <p:nvPr>
            <p:ph idx="1" type="body"/>
          </p:nvPr>
        </p:nvSpPr>
        <p:spPr>
          <a:xfrm>
            <a:off x="628650" y="1005576"/>
            <a:ext cx="7886700" cy="39424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1800"/>
              <a:buChar char="•"/>
            </a:pPr>
            <a:r>
              <a:rPr b="1" lang="en" sz="1800"/>
              <a:t>1979 Indian Health Policy </a:t>
            </a:r>
            <a:r>
              <a:rPr lang="en" sz="1800"/>
              <a:t>and the </a:t>
            </a:r>
            <a:r>
              <a:rPr b="1" lang="en" sz="1800"/>
              <a:t>1988 Health Transfer Policy </a:t>
            </a:r>
            <a:r>
              <a:rPr lang="en" sz="1800"/>
              <a:t>framework, First Nations and Inuit have realized </a:t>
            </a:r>
            <a:r>
              <a:rPr b="1" lang="en" sz="1800"/>
              <a:t>enhanced control of health services</a:t>
            </a:r>
            <a:r>
              <a:rPr lang="en" sz="1800"/>
              <a:t>.</a:t>
            </a:r>
            <a:endParaRPr b="1" sz="1800"/>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While self-government and land claim agreements have also created unique models and can set out law-making authority in many areas including health, there are </a:t>
            </a:r>
            <a:r>
              <a:rPr b="1" lang="en" sz="1800"/>
              <a:t>many emerging trends </a:t>
            </a:r>
            <a:r>
              <a:rPr lang="en" sz="1800"/>
              <a:t>in Indigenous health transformation, jurisdictional coordination and collaborative processes, which are </a:t>
            </a:r>
            <a:r>
              <a:rPr b="1" lang="en" sz="1800"/>
              <a:t>helping to provide some coherence to Canada's complex health care system</a:t>
            </a:r>
            <a:r>
              <a:rPr lang="en" sz="1800"/>
              <a:t>.</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In British Columbia, a new era in First Nations health was forged in 2011 with the signing of the </a:t>
            </a:r>
            <a:r>
              <a:rPr b="1" lang="en" sz="1800"/>
              <a:t>British Columbia Tripartite Framework Agreement in First Nation Health Governance</a:t>
            </a:r>
            <a:r>
              <a:rPr lang="en" sz="1800"/>
              <a:t>. This tripartite agreement </a:t>
            </a:r>
            <a:r>
              <a:rPr lang="en" sz="1800" u="sng"/>
              <a:t>created a new province-wide First Nations Health Authority in 2013</a:t>
            </a:r>
            <a:r>
              <a:rPr lang="en" sz="1800"/>
              <a:t> with a direct leadership role for the design, delivery and management of health programs and services for First Nation communities in British Columbia. The tripartite partners work closely together to improve health outcomes for British Columbia First Nations communities through a First Nations health governance structure that addresses health and other inequities experienced by First Nations and works to identify opportunities for stronger coordination with provincial programs and services.</a:t>
            </a:r>
            <a:endParaRPr sz="18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 name="Shape 702"/>
        <p:cNvGrpSpPr/>
        <p:nvPr/>
      </p:nvGrpSpPr>
      <p:grpSpPr>
        <a:xfrm>
          <a:off x="0" y="0"/>
          <a:ext cx="0" cy="0"/>
          <a:chOff x="0" y="0"/>
          <a:chExt cx="0" cy="0"/>
        </a:xfrm>
      </p:grpSpPr>
      <p:sp>
        <p:nvSpPr>
          <p:cNvPr id="703" name="Google Shape;703;p117"/>
          <p:cNvSpPr/>
          <p:nvPr/>
        </p:nvSpPr>
        <p:spPr>
          <a:xfrm>
            <a:off x="0" y="0"/>
            <a:ext cx="9144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Salmon wallhanging  Northwest Coast Salmon  First Nations image 1" id="704" name="Google Shape;704;p117"/>
          <p:cNvPicPr preferRelativeResize="0"/>
          <p:nvPr/>
        </p:nvPicPr>
        <p:blipFill rotWithShape="1">
          <a:blip r:embed="rId3">
            <a:alphaModFix/>
          </a:blip>
          <a:srcRect b="0" l="0" r="0" t="0"/>
          <a:stretch/>
        </p:blipFill>
        <p:spPr>
          <a:xfrm>
            <a:off x="1883785" y="2628632"/>
            <a:ext cx="2726006" cy="1812794"/>
          </a:xfrm>
          <a:prstGeom prst="rect">
            <a:avLst/>
          </a:prstGeom>
          <a:noFill/>
          <a:ln>
            <a:noFill/>
          </a:ln>
        </p:spPr>
      </p:pic>
      <p:grpSp>
        <p:nvGrpSpPr>
          <p:cNvPr id="705" name="Google Shape;705;p117"/>
          <p:cNvGrpSpPr/>
          <p:nvPr/>
        </p:nvGrpSpPr>
        <p:grpSpPr>
          <a:xfrm>
            <a:off x="589134" y="604309"/>
            <a:ext cx="2735828" cy="2394908"/>
            <a:chOff x="1674895" y="1345036"/>
            <a:chExt cx="5428610" cy="4210939"/>
          </a:xfrm>
        </p:grpSpPr>
        <p:sp>
          <p:nvSpPr>
            <p:cNvPr id="706" name="Google Shape;706;p117"/>
            <p:cNvSpPr/>
            <p:nvPr/>
          </p:nvSpPr>
          <p:spPr>
            <a:xfrm>
              <a:off x="1674895" y="1345036"/>
              <a:ext cx="5428610" cy="4210939"/>
            </a:xfrm>
            <a:prstGeom prst="rect">
              <a:avLst/>
            </a:prstGeom>
            <a:solidFill>
              <a:srgbClr val="FFFFFF"/>
            </a:solid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07" name="Google Shape;707;p117"/>
            <p:cNvSpPr/>
            <p:nvPr/>
          </p:nvSpPr>
          <p:spPr>
            <a:xfrm>
              <a:off x="1674895" y="1345036"/>
              <a:ext cx="5428610" cy="4210939"/>
            </a:xfrm>
            <a:prstGeom prst="rect">
              <a:avLst/>
            </a:prstGeom>
            <a:solidFill>
              <a:schemeClr val="accent6">
                <a:alpha val="29803"/>
              </a:schemeClr>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708" name="Google Shape;708;p117"/>
          <p:cNvSpPr/>
          <p:nvPr/>
        </p:nvSpPr>
        <p:spPr>
          <a:xfrm>
            <a:off x="521488" y="514356"/>
            <a:ext cx="2718710" cy="2394908"/>
          </a:xfrm>
          <a:prstGeom prst="rect">
            <a:avLst/>
          </a:prstGeom>
          <a:solidFill>
            <a:schemeClr val="dk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09" name="Google Shape;709;p117"/>
          <p:cNvSpPr txBox="1"/>
          <p:nvPr>
            <p:ph type="title"/>
          </p:nvPr>
        </p:nvSpPr>
        <p:spPr>
          <a:xfrm>
            <a:off x="555438" y="644856"/>
            <a:ext cx="2657398" cy="215924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b="1" lang="en" sz="3200">
                <a:solidFill>
                  <a:schemeClr val="lt1"/>
                </a:solidFill>
              </a:rPr>
              <a:t>Indigenous Health </a:t>
            </a:r>
            <a:endParaRPr/>
          </a:p>
        </p:txBody>
      </p:sp>
      <p:grpSp>
        <p:nvGrpSpPr>
          <p:cNvPr id="710" name="Google Shape;710;p117"/>
          <p:cNvGrpSpPr/>
          <p:nvPr/>
        </p:nvGrpSpPr>
        <p:grpSpPr>
          <a:xfrm>
            <a:off x="3516786" y="1751851"/>
            <a:ext cx="637024" cy="637025"/>
            <a:chOff x="5829300" y="3162300"/>
            <a:chExt cx="532256" cy="532257"/>
          </a:xfrm>
        </p:grpSpPr>
        <p:sp>
          <p:nvSpPr>
            <p:cNvPr id="711" name="Google Shape;711;p117"/>
            <p:cNvSpPr/>
            <p:nvPr/>
          </p:nvSpPr>
          <p:spPr>
            <a:xfrm>
              <a:off x="5859208" y="3192208"/>
              <a:ext cx="112966" cy="112966"/>
            </a:xfrm>
            <a:custGeom>
              <a:rect b="b" l="l" r="r" t="t"/>
              <a:pathLst>
                <a:path extrusionOk="0" h="112966" w="112966">
                  <a:moveTo>
                    <a:pt x="112967" y="0"/>
                  </a:moveTo>
                  <a:lnTo>
                    <a:pt x="0" y="112967"/>
                  </a:lnTo>
                  <a:cubicBezTo>
                    <a:pt x="25356" y="64747"/>
                    <a:pt x="64747" y="25356"/>
                    <a:pt x="112967"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2" name="Google Shape;712;p117"/>
            <p:cNvSpPr/>
            <p:nvPr/>
          </p:nvSpPr>
          <p:spPr>
            <a:xfrm>
              <a:off x="5831205" y="3164205"/>
              <a:ext cx="230314" cy="230314"/>
            </a:xfrm>
            <a:custGeom>
              <a:rect b="b" l="l" r="r" t="t"/>
              <a:pathLst>
                <a:path extrusionOk="0" h="230314" w="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3" name="Google Shape;713;p117"/>
            <p:cNvSpPr/>
            <p:nvPr/>
          </p:nvSpPr>
          <p:spPr>
            <a:xfrm>
              <a:off x="5829300" y="3162300"/>
              <a:ext cx="294131" cy="294131"/>
            </a:xfrm>
            <a:custGeom>
              <a:rect b="b" l="l" r="r" t="t"/>
              <a:pathLst>
                <a:path extrusionOk="0" h="294131" w="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117"/>
            <p:cNvSpPr/>
            <p:nvPr/>
          </p:nvSpPr>
          <p:spPr>
            <a:xfrm>
              <a:off x="5837205" y="3170110"/>
              <a:ext cx="337184" cy="337280"/>
            </a:xfrm>
            <a:custGeom>
              <a:rect b="b" l="l" r="r" t="t"/>
              <a:pathLst>
                <a:path extrusionOk="0" h="337280" w="337184">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117"/>
            <p:cNvSpPr/>
            <p:nvPr/>
          </p:nvSpPr>
          <p:spPr>
            <a:xfrm>
              <a:off x="5853207" y="3186207"/>
              <a:ext cx="364617" cy="364617"/>
            </a:xfrm>
            <a:custGeom>
              <a:rect b="b" l="l" r="r" t="t"/>
              <a:pathLst>
                <a:path extrusionOk="0" h="364617" w="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6" name="Google Shape;716;p117"/>
            <p:cNvSpPr/>
            <p:nvPr/>
          </p:nvSpPr>
          <p:spPr>
            <a:xfrm>
              <a:off x="5875305" y="3208305"/>
              <a:ext cx="380238" cy="380238"/>
            </a:xfrm>
            <a:custGeom>
              <a:rect b="b" l="l" r="r" t="t"/>
              <a:pathLst>
                <a:path extrusionOk="0" h="380238" w="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7" name="Google Shape;717;p117"/>
            <p:cNvSpPr/>
            <p:nvPr/>
          </p:nvSpPr>
          <p:spPr>
            <a:xfrm>
              <a:off x="5902832" y="3235832"/>
              <a:ext cx="385191" cy="385191"/>
            </a:xfrm>
            <a:custGeom>
              <a:rect b="b" l="l" r="r" t="t"/>
              <a:pathLst>
                <a:path extrusionOk="0" h="385191" w="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117"/>
            <p:cNvSpPr/>
            <p:nvPr/>
          </p:nvSpPr>
          <p:spPr>
            <a:xfrm>
              <a:off x="5935789" y="3268313"/>
              <a:ext cx="379761" cy="380237"/>
            </a:xfrm>
            <a:custGeom>
              <a:rect b="b" l="l" r="r" t="t"/>
              <a:pathLst>
                <a:path extrusionOk="0" h="380237" w="379761">
                  <a:moveTo>
                    <a:pt x="372428" y="0"/>
                  </a:moveTo>
                  <a:cubicBezTo>
                    <a:pt x="374999" y="3239"/>
                    <a:pt x="377381" y="6572"/>
                    <a:pt x="379762" y="9525"/>
                  </a:cubicBezTo>
                  <a:lnTo>
                    <a:pt x="9525" y="380238"/>
                  </a:lnTo>
                  <a:cubicBezTo>
                    <a:pt x="6096" y="377857"/>
                    <a:pt x="2762" y="375476"/>
                    <a:pt x="0" y="37290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117"/>
            <p:cNvSpPr/>
            <p:nvPr/>
          </p:nvSpPr>
          <p:spPr>
            <a:xfrm>
              <a:off x="5972841" y="3305841"/>
              <a:ext cx="364807" cy="364807"/>
            </a:xfrm>
            <a:custGeom>
              <a:rect b="b" l="l" r="r" t="t"/>
              <a:pathLst>
                <a:path extrusionOk="0" h="364807" w="364807">
                  <a:moveTo>
                    <a:pt x="359188" y="0"/>
                  </a:moveTo>
                  <a:cubicBezTo>
                    <a:pt x="361188" y="3905"/>
                    <a:pt x="362998" y="7715"/>
                    <a:pt x="364808" y="11621"/>
                  </a:cubicBezTo>
                  <a:lnTo>
                    <a:pt x="11621" y="364808"/>
                  </a:lnTo>
                  <a:cubicBezTo>
                    <a:pt x="7715" y="362998"/>
                    <a:pt x="3905" y="361188"/>
                    <a:pt x="0" y="35918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0" name="Google Shape;720;p117"/>
            <p:cNvSpPr/>
            <p:nvPr/>
          </p:nvSpPr>
          <p:spPr>
            <a:xfrm>
              <a:off x="6016370" y="3349466"/>
              <a:ext cx="337280" cy="337280"/>
            </a:xfrm>
            <a:custGeom>
              <a:rect b="b" l="l" r="r" t="t"/>
              <a:pathLst>
                <a:path extrusionOk="0" h="337280" w="337280">
                  <a:moveTo>
                    <a:pt x="333470" y="0"/>
                  </a:moveTo>
                  <a:cubicBezTo>
                    <a:pt x="334899" y="4382"/>
                    <a:pt x="336137" y="8858"/>
                    <a:pt x="337280" y="13430"/>
                  </a:cubicBezTo>
                  <a:lnTo>
                    <a:pt x="13430" y="337280"/>
                  </a:lnTo>
                  <a:cubicBezTo>
                    <a:pt x="8858" y="336137"/>
                    <a:pt x="4382" y="334899"/>
                    <a:pt x="0" y="33347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1" name="Google Shape;721;p117"/>
            <p:cNvSpPr/>
            <p:nvPr/>
          </p:nvSpPr>
          <p:spPr>
            <a:xfrm>
              <a:off x="6067329" y="3400425"/>
              <a:ext cx="294227" cy="294132"/>
            </a:xfrm>
            <a:custGeom>
              <a:rect b="b" l="l" r="r" t="t"/>
              <a:pathLst>
                <a:path extrusionOk="0" h="294132" w="294227">
                  <a:moveTo>
                    <a:pt x="292989" y="0"/>
                  </a:moveTo>
                  <a:cubicBezTo>
                    <a:pt x="293561" y="5334"/>
                    <a:pt x="293942" y="10668"/>
                    <a:pt x="294227" y="15907"/>
                  </a:cubicBezTo>
                  <a:lnTo>
                    <a:pt x="15907" y="294132"/>
                  </a:lnTo>
                  <a:cubicBezTo>
                    <a:pt x="10668" y="294132"/>
                    <a:pt x="5334" y="293465"/>
                    <a:pt x="0" y="29289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117"/>
            <p:cNvSpPr/>
            <p:nvPr/>
          </p:nvSpPr>
          <p:spPr>
            <a:xfrm>
              <a:off x="6129337" y="3462337"/>
              <a:ext cx="230314" cy="230314"/>
            </a:xfrm>
            <a:custGeom>
              <a:rect b="b" l="l" r="r" t="t"/>
              <a:pathLst>
                <a:path extrusionOk="0" h="230314" w="230314">
                  <a:moveTo>
                    <a:pt x="230315" y="0"/>
                  </a:moveTo>
                  <a:cubicBezTo>
                    <a:pt x="229457" y="6953"/>
                    <a:pt x="228314" y="13716"/>
                    <a:pt x="226886" y="20574"/>
                  </a:cubicBezTo>
                  <a:lnTo>
                    <a:pt x="20669" y="226790"/>
                  </a:lnTo>
                  <a:cubicBezTo>
                    <a:pt x="13811" y="228314"/>
                    <a:pt x="6953" y="229457"/>
                    <a:pt x="0" y="23031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117"/>
            <p:cNvSpPr/>
            <p:nvPr/>
          </p:nvSpPr>
          <p:spPr>
            <a:xfrm>
              <a:off x="6218682" y="3551682"/>
              <a:ext cx="112871" cy="112871"/>
            </a:xfrm>
            <a:custGeom>
              <a:rect b="b" l="l" r="r" t="t"/>
              <a:pathLst>
                <a:path extrusionOk="0" h="112871" w="112871">
                  <a:moveTo>
                    <a:pt x="112871" y="0"/>
                  </a:moveTo>
                  <a:cubicBezTo>
                    <a:pt x="87618" y="48239"/>
                    <a:pt x="48239" y="87618"/>
                    <a:pt x="0" y="11287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4" name="Google Shape;724;p117"/>
          <p:cNvGrpSpPr/>
          <p:nvPr/>
        </p:nvGrpSpPr>
        <p:grpSpPr>
          <a:xfrm>
            <a:off x="3516786" y="1751851"/>
            <a:ext cx="637024" cy="637025"/>
            <a:chOff x="5829300" y="3162300"/>
            <a:chExt cx="532256" cy="532257"/>
          </a:xfrm>
        </p:grpSpPr>
        <p:sp>
          <p:nvSpPr>
            <p:cNvPr id="725" name="Google Shape;725;p117"/>
            <p:cNvSpPr/>
            <p:nvPr/>
          </p:nvSpPr>
          <p:spPr>
            <a:xfrm>
              <a:off x="5859208" y="3192208"/>
              <a:ext cx="112966" cy="112966"/>
            </a:xfrm>
            <a:custGeom>
              <a:rect b="b" l="l" r="r" t="t"/>
              <a:pathLst>
                <a:path extrusionOk="0" h="112966" w="112966">
                  <a:moveTo>
                    <a:pt x="112967" y="0"/>
                  </a:moveTo>
                  <a:lnTo>
                    <a:pt x="0" y="112967"/>
                  </a:lnTo>
                  <a:cubicBezTo>
                    <a:pt x="25356" y="64747"/>
                    <a:pt x="64747" y="25356"/>
                    <a:pt x="11296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117"/>
            <p:cNvSpPr/>
            <p:nvPr/>
          </p:nvSpPr>
          <p:spPr>
            <a:xfrm>
              <a:off x="5831205" y="3164205"/>
              <a:ext cx="230314" cy="230314"/>
            </a:xfrm>
            <a:custGeom>
              <a:rect b="b" l="l" r="r" t="t"/>
              <a:pathLst>
                <a:path extrusionOk="0" h="230314" w="230314">
                  <a:moveTo>
                    <a:pt x="230314" y="0"/>
                  </a:moveTo>
                  <a:lnTo>
                    <a:pt x="0" y="230314"/>
                  </a:lnTo>
                  <a:cubicBezTo>
                    <a:pt x="953" y="223361"/>
                    <a:pt x="2095" y="216408"/>
                    <a:pt x="3524" y="209550"/>
                  </a:cubicBezTo>
                  <a:lnTo>
                    <a:pt x="209550" y="3524"/>
                  </a:lnTo>
                  <a:cubicBezTo>
                    <a:pt x="216408" y="2095"/>
                    <a:pt x="223361" y="953"/>
                    <a:pt x="230314"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117"/>
            <p:cNvSpPr/>
            <p:nvPr/>
          </p:nvSpPr>
          <p:spPr>
            <a:xfrm>
              <a:off x="5829300" y="3162300"/>
              <a:ext cx="294131" cy="294131"/>
            </a:xfrm>
            <a:custGeom>
              <a:rect b="b" l="l" r="r" t="t"/>
              <a:pathLst>
                <a:path extrusionOk="0" h="294131" w="294131">
                  <a:moveTo>
                    <a:pt x="294132" y="1238"/>
                  </a:moveTo>
                  <a:lnTo>
                    <a:pt x="1238" y="294132"/>
                  </a:lnTo>
                  <a:cubicBezTo>
                    <a:pt x="667" y="288893"/>
                    <a:pt x="0" y="283559"/>
                    <a:pt x="0" y="278225"/>
                  </a:cubicBezTo>
                  <a:lnTo>
                    <a:pt x="278225" y="0"/>
                  </a:lnTo>
                  <a:cubicBezTo>
                    <a:pt x="283559" y="0"/>
                    <a:pt x="288893" y="667"/>
                    <a:pt x="294132" y="123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117"/>
            <p:cNvSpPr/>
            <p:nvPr/>
          </p:nvSpPr>
          <p:spPr>
            <a:xfrm>
              <a:off x="5837205" y="3170110"/>
              <a:ext cx="337184" cy="337280"/>
            </a:xfrm>
            <a:custGeom>
              <a:rect b="b" l="l" r="r" t="t"/>
              <a:pathLst>
                <a:path extrusionOk="0" h="337280" w="337184">
                  <a:moveTo>
                    <a:pt x="337185" y="3905"/>
                  </a:moveTo>
                  <a:lnTo>
                    <a:pt x="3810" y="337280"/>
                  </a:lnTo>
                  <a:cubicBezTo>
                    <a:pt x="2381" y="332899"/>
                    <a:pt x="1143" y="328422"/>
                    <a:pt x="0" y="323850"/>
                  </a:cubicBezTo>
                  <a:lnTo>
                    <a:pt x="323850" y="0"/>
                  </a:lnTo>
                  <a:cubicBezTo>
                    <a:pt x="328327" y="1715"/>
                    <a:pt x="332804" y="2477"/>
                    <a:pt x="337185" y="390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117"/>
            <p:cNvSpPr/>
            <p:nvPr/>
          </p:nvSpPr>
          <p:spPr>
            <a:xfrm>
              <a:off x="5853207" y="3186207"/>
              <a:ext cx="364617" cy="364617"/>
            </a:xfrm>
            <a:custGeom>
              <a:rect b="b" l="l" r="r" t="t"/>
              <a:pathLst>
                <a:path extrusionOk="0" h="364617" w="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117"/>
            <p:cNvSpPr/>
            <p:nvPr/>
          </p:nvSpPr>
          <p:spPr>
            <a:xfrm>
              <a:off x="5875305" y="3208305"/>
              <a:ext cx="380238" cy="380238"/>
            </a:xfrm>
            <a:custGeom>
              <a:rect b="b" l="l" r="r" t="t"/>
              <a:pathLst>
                <a:path extrusionOk="0" h="380238" w="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117"/>
            <p:cNvSpPr/>
            <p:nvPr/>
          </p:nvSpPr>
          <p:spPr>
            <a:xfrm>
              <a:off x="5902832" y="3235832"/>
              <a:ext cx="385191" cy="385191"/>
            </a:xfrm>
            <a:custGeom>
              <a:rect b="b" l="l" r="r" t="t"/>
              <a:pathLst>
                <a:path extrusionOk="0" h="385191" w="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117"/>
            <p:cNvSpPr/>
            <p:nvPr/>
          </p:nvSpPr>
          <p:spPr>
            <a:xfrm>
              <a:off x="5935789" y="3268313"/>
              <a:ext cx="379761" cy="380237"/>
            </a:xfrm>
            <a:custGeom>
              <a:rect b="b" l="l" r="r" t="t"/>
              <a:pathLst>
                <a:path extrusionOk="0" h="380237" w="379761">
                  <a:moveTo>
                    <a:pt x="372428" y="0"/>
                  </a:moveTo>
                  <a:cubicBezTo>
                    <a:pt x="374999" y="3239"/>
                    <a:pt x="377381" y="6572"/>
                    <a:pt x="379762" y="9525"/>
                  </a:cubicBezTo>
                  <a:lnTo>
                    <a:pt x="9525" y="380238"/>
                  </a:lnTo>
                  <a:cubicBezTo>
                    <a:pt x="6096" y="377857"/>
                    <a:pt x="2762" y="375476"/>
                    <a:pt x="0" y="37290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117"/>
            <p:cNvSpPr/>
            <p:nvPr/>
          </p:nvSpPr>
          <p:spPr>
            <a:xfrm>
              <a:off x="5972841" y="3305841"/>
              <a:ext cx="364807" cy="364807"/>
            </a:xfrm>
            <a:custGeom>
              <a:rect b="b" l="l" r="r" t="t"/>
              <a:pathLst>
                <a:path extrusionOk="0" h="364807" w="364807">
                  <a:moveTo>
                    <a:pt x="359188" y="0"/>
                  </a:moveTo>
                  <a:cubicBezTo>
                    <a:pt x="361188" y="3905"/>
                    <a:pt x="362998" y="7715"/>
                    <a:pt x="364808" y="11621"/>
                  </a:cubicBezTo>
                  <a:lnTo>
                    <a:pt x="11621" y="364808"/>
                  </a:lnTo>
                  <a:cubicBezTo>
                    <a:pt x="7715" y="362998"/>
                    <a:pt x="3905" y="361188"/>
                    <a:pt x="0" y="35918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117"/>
            <p:cNvSpPr/>
            <p:nvPr/>
          </p:nvSpPr>
          <p:spPr>
            <a:xfrm>
              <a:off x="6016370" y="3349466"/>
              <a:ext cx="337280" cy="337280"/>
            </a:xfrm>
            <a:custGeom>
              <a:rect b="b" l="l" r="r" t="t"/>
              <a:pathLst>
                <a:path extrusionOk="0" h="337280" w="337280">
                  <a:moveTo>
                    <a:pt x="333470" y="0"/>
                  </a:moveTo>
                  <a:cubicBezTo>
                    <a:pt x="334899" y="4382"/>
                    <a:pt x="336137" y="8858"/>
                    <a:pt x="337280" y="13430"/>
                  </a:cubicBezTo>
                  <a:lnTo>
                    <a:pt x="13430" y="337280"/>
                  </a:lnTo>
                  <a:cubicBezTo>
                    <a:pt x="8858" y="336137"/>
                    <a:pt x="4382" y="334899"/>
                    <a:pt x="0" y="33347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117"/>
            <p:cNvSpPr/>
            <p:nvPr/>
          </p:nvSpPr>
          <p:spPr>
            <a:xfrm>
              <a:off x="6067329" y="3400425"/>
              <a:ext cx="294227" cy="294132"/>
            </a:xfrm>
            <a:custGeom>
              <a:rect b="b" l="l" r="r" t="t"/>
              <a:pathLst>
                <a:path extrusionOk="0" h="294132" w="294227">
                  <a:moveTo>
                    <a:pt x="292989" y="0"/>
                  </a:moveTo>
                  <a:cubicBezTo>
                    <a:pt x="293561" y="5334"/>
                    <a:pt x="293942" y="10668"/>
                    <a:pt x="294227" y="15907"/>
                  </a:cubicBezTo>
                  <a:lnTo>
                    <a:pt x="15907" y="294132"/>
                  </a:lnTo>
                  <a:cubicBezTo>
                    <a:pt x="10668" y="294132"/>
                    <a:pt x="5334" y="293465"/>
                    <a:pt x="0" y="29289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117"/>
            <p:cNvSpPr/>
            <p:nvPr/>
          </p:nvSpPr>
          <p:spPr>
            <a:xfrm>
              <a:off x="6129337" y="3462337"/>
              <a:ext cx="230314" cy="230314"/>
            </a:xfrm>
            <a:custGeom>
              <a:rect b="b" l="l" r="r" t="t"/>
              <a:pathLst>
                <a:path extrusionOk="0" h="230314" w="230314">
                  <a:moveTo>
                    <a:pt x="230315" y="0"/>
                  </a:moveTo>
                  <a:cubicBezTo>
                    <a:pt x="229457" y="6953"/>
                    <a:pt x="228314" y="13716"/>
                    <a:pt x="226886" y="20574"/>
                  </a:cubicBezTo>
                  <a:lnTo>
                    <a:pt x="20669" y="226790"/>
                  </a:lnTo>
                  <a:cubicBezTo>
                    <a:pt x="13811" y="228314"/>
                    <a:pt x="6953" y="229457"/>
                    <a:pt x="0" y="23031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7" name="Google Shape;737;p117"/>
            <p:cNvSpPr/>
            <p:nvPr/>
          </p:nvSpPr>
          <p:spPr>
            <a:xfrm>
              <a:off x="6218682" y="3551682"/>
              <a:ext cx="112871" cy="112871"/>
            </a:xfrm>
            <a:custGeom>
              <a:rect b="b" l="l" r="r" t="t"/>
              <a:pathLst>
                <a:path extrusionOk="0" h="112871" w="112871">
                  <a:moveTo>
                    <a:pt x="112871" y="0"/>
                  </a:moveTo>
                  <a:cubicBezTo>
                    <a:pt x="87618" y="48239"/>
                    <a:pt x="48239" y="87618"/>
                    <a:pt x="0" y="11287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38" name="Google Shape;738;p117"/>
          <p:cNvSpPr txBox="1"/>
          <p:nvPr>
            <p:ph idx="1" type="body"/>
          </p:nvPr>
        </p:nvSpPr>
        <p:spPr>
          <a:xfrm>
            <a:off x="4857954" y="514354"/>
            <a:ext cx="3731078" cy="427164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b="1" lang="en" sz="1800" u="sng">
                <a:solidFill>
                  <a:schemeClr val="lt1"/>
                </a:solidFill>
              </a:rPr>
              <a:t>Objectives: Part 2</a:t>
            </a:r>
            <a:endParaRPr sz="1800">
              <a:solidFill>
                <a:schemeClr val="lt1"/>
              </a:solidFill>
            </a:endParaRPr>
          </a:p>
          <a:p>
            <a:pPr indent="-114300" lvl="0" marL="228600" rtl="0" algn="l">
              <a:lnSpc>
                <a:spcPct val="90000"/>
              </a:lnSpc>
              <a:spcBef>
                <a:spcPts val="1000"/>
              </a:spcBef>
              <a:spcAft>
                <a:spcPts val="0"/>
              </a:spcAft>
              <a:buClr>
                <a:schemeClr val="dk1"/>
              </a:buClr>
              <a:buSzPts val="1800"/>
              <a:buNone/>
            </a:pPr>
            <a:r>
              <a:t/>
            </a:r>
            <a:endParaRPr b="1" sz="1800" u="sng">
              <a:solidFill>
                <a:schemeClr val="lt1"/>
              </a:solidFill>
            </a:endParaRPr>
          </a:p>
          <a:p>
            <a:pPr indent="-228600" lvl="1" marL="685800" rtl="0" algn="l">
              <a:lnSpc>
                <a:spcPct val="90000"/>
              </a:lnSpc>
              <a:spcBef>
                <a:spcPts val="500"/>
              </a:spcBef>
              <a:spcAft>
                <a:spcPts val="0"/>
              </a:spcAft>
              <a:buClr>
                <a:schemeClr val="lt1"/>
              </a:buClr>
              <a:buSzPts val="1800"/>
              <a:buChar char="•"/>
            </a:pPr>
            <a:r>
              <a:rPr lang="en" sz="1800">
                <a:solidFill>
                  <a:schemeClr val="lt1"/>
                </a:solidFill>
              </a:rPr>
              <a:t>Describe the </a:t>
            </a:r>
            <a:r>
              <a:rPr b="1" lang="en" sz="1800">
                <a:solidFill>
                  <a:schemeClr val="lt1"/>
                </a:solidFill>
              </a:rPr>
              <a:t>Truth and Reconciliation Commission </a:t>
            </a:r>
            <a:r>
              <a:rPr lang="en" sz="1800">
                <a:solidFill>
                  <a:schemeClr val="lt1"/>
                </a:solidFill>
              </a:rPr>
              <a:t>and its focus on health with recommendations and actions </a:t>
            </a:r>
            <a:endParaRPr sz="1800">
              <a:solidFill>
                <a:schemeClr val="lt1"/>
              </a:solidFill>
            </a:endParaRPr>
          </a:p>
          <a:p>
            <a:pPr indent="-114300" lvl="1" marL="685800" rtl="0" algn="l">
              <a:lnSpc>
                <a:spcPct val="90000"/>
              </a:lnSpc>
              <a:spcBef>
                <a:spcPts val="500"/>
              </a:spcBef>
              <a:spcAft>
                <a:spcPts val="0"/>
              </a:spcAft>
              <a:buClr>
                <a:schemeClr val="dk1"/>
              </a:buClr>
              <a:buSzPts val="1800"/>
              <a:buNone/>
            </a:pPr>
            <a:r>
              <a:t/>
            </a:r>
            <a:endParaRPr sz="1800">
              <a:solidFill>
                <a:schemeClr val="lt1"/>
              </a:solidFill>
            </a:endParaRPr>
          </a:p>
          <a:p>
            <a:pPr indent="-228600" lvl="1" marL="685800" rtl="0" algn="l">
              <a:lnSpc>
                <a:spcPct val="90000"/>
              </a:lnSpc>
              <a:spcBef>
                <a:spcPts val="500"/>
              </a:spcBef>
              <a:spcAft>
                <a:spcPts val="0"/>
              </a:spcAft>
              <a:buClr>
                <a:schemeClr val="lt1"/>
              </a:buClr>
              <a:buSzPts val="1800"/>
              <a:buChar char="•"/>
            </a:pPr>
            <a:r>
              <a:rPr lang="en" sz="1800">
                <a:solidFill>
                  <a:schemeClr val="lt1"/>
                </a:solidFill>
              </a:rPr>
              <a:t>Describe the role of the </a:t>
            </a:r>
            <a:r>
              <a:rPr b="1" lang="en" sz="1800">
                <a:solidFill>
                  <a:schemeClr val="lt1"/>
                </a:solidFill>
              </a:rPr>
              <a:t>First Nations Health Authority </a:t>
            </a:r>
            <a:endParaRPr b="1" sz="1800">
              <a:solidFill>
                <a:schemeClr val="lt1"/>
              </a:solidFill>
            </a:endParaRPr>
          </a:p>
          <a:p>
            <a:pPr indent="-114300" lvl="1" marL="685800" rtl="0" algn="l">
              <a:lnSpc>
                <a:spcPct val="90000"/>
              </a:lnSpc>
              <a:spcBef>
                <a:spcPts val="500"/>
              </a:spcBef>
              <a:spcAft>
                <a:spcPts val="0"/>
              </a:spcAft>
              <a:buClr>
                <a:schemeClr val="dk1"/>
              </a:buClr>
              <a:buSzPts val="1800"/>
              <a:buNone/>
            </a:pPr>
            <a:r>
              <a:t/>
            </a:r>
            <a:endParaRPr sz="1800">
              <a:solidFill>
                <a:schemeClr val="lt1"/>
              </a:solidFill>
            </a:endParaRPr>
          </a:p>
          <a:p>
            <a:pPr indent="-228600" lvl="1" marL="685800" rtl="0" algn="l">
              <a:lnSpc>
                <a:spcPct val="90000"/>
              </a:lnSpc>
              <a:spcBef>
                <a:spcPts val="500"/>
              </a:spcBef>
              <a:spcAft>
                <a:spcPts val="0"/>
              </a:spcAft>
              <a:buClr>
                <a:schemeClr val="lt1"/>
              </a:buClr>
              <a:buSzPts val="1800"/>
              <a:buChar char="•"/>
            </a:pPr>
            <a:r>
              <a:rPr lang="en" sz="1800">
                <a:solidFill>
                  <a:schemeClr val="lt1"/>
                </a:solidFill>
              </a:rPr>
              <a:t>Describe </a:t>
            </a:r>
            <a:r>
              <a:rPr b="1" lang="en" sz="1800">
                <a:solidFill>
                  <a:schemeClr val="lt1"/>
                </a:solidFill>
              </a:rPr>
              <a:t>principles and protocols</a:t>
            </a:r>
            <a:r>
              <a:rPr lang="en" sz="1800">
                <a:solidFill>
                  <a:schemeClr val="lt1"/>
                </a:solidFill>
              </a:rPr>
              <a:t>, </a:t>
            </a:r>
            <a:r>
              <a:rPr b="1" lang="en" sz="1800">
                <a:solidFill>
                  <a:schemeClr val="lt1"/>
                </a:solidFill>
              </a:rPr>
              <a:t>indigenous epistemology </a:t>
            </a:r>
            <a:r>
              <a:rPr lang="en" sz="1800">
                <a:solidFill>
                  <a:schemeClr val="lt1"/>
                </a:solidFill>
              </a:rPr>
              <a:t>and </a:t>
            </a:r>
            <a:r>
              <a:rPr b="1" lang="en" sz="1800">
                <a:solidFill>
                  <a:schemeClr val="lt1"/>
                </a:solidFill>
              </a:rPr>
              <a:t>implications for research in health information science</a:t>
            </a:r>
            <a:endParaRPr/>
          </a:p>
          <a:p>
            <a:pPr indent="-114300" lvl="1" marL="685800" rtl="0" algn="l">
              <a:lnSpc>
                <a:spcPct val="90000"/>
              </a:lnSpc>
              <a:spcBef>
                <a:spcPts val="500"/>
              </a:spcBef>
              <a:spcAft>
                <a:spcPts val="0"/>
              </a:spcAft>
              <a:buClr>
                <a:schemeClr val="dk1"/>
              </a:buClr>
              <a:buSzPts val="1800"/>
              <a:buNone/>
            </a:pPr>
            <a:r>
              <a:t/>
            </a:r>
            <a:endParaRPr sz="1800">
              <a:solidFill>
                <a:schemeClr val="lt1"/>
              </a:solidFill>
            </a:endParaRPr>
          </a:p>
          <a:p>
            <a:pPr indent="-228600" lvl="1" marL="685800" rtl="0" algn="l">
              <a:lnSpc>
                <a:spcPct val="90000"/>
              </a:lnSpc>
              <a:spcBef>
                <a:spcPts val="500"/>
              </a:spcBef>
              <a:spcAft>
                <a:spcPts val="0"/>
              </a:spcAft>
              <a:buClr>
                <a:schemeClr val="lt1"/>
              </a:buClr>
              <a:buSzPts val="1800"/>
              <a:buChar char="•"/>
            </a:pPr>
            <a:r>
              <a:rPr lang="en" sz="1800">
                <a:solidFill>
                  <a:schemeClr val="lt1"/>
                </a:solidFill>
              </a:rPr>
              <a:t>Describe the OCAP </a:t>
            </a:r>
            <a:r>
              <a:rPr b="1" lang="en" sz="1800">
                <a:solidFill>
                  <a:schemeClr val="lt1"/>
                </a:solidFill>
              </a:rPr>
              <a:t>principles for data governance of indigenous peoples </a:t>
            </a:r>
            <a:endParaRPr/>
          </a:p>
          <a:p>
            <a:pPr indent="-114300" lvl="1" marL="685800" rtl="0" algn="l">
              <a:lnSpc>
                <a:spcPct val="90000"/>
              </a:lnSpc>
              <a:spcBef>
                <a:spcPts val="500"/>
              </a:spcBef>
              <a:spcAft>
                <a:spcPts val="0"/>
              </a:spcAft>
              <a:buClr>
                <a:schemeClr val="dk1"/>
              </a:buClr>
              <a:buSzPts val="1800"/>
              <a:buNone/>
            </a:pPr>
            <a:r>
              <a:t/>
            </a:r>
            <a:endParaRPr sz="1800">
              <a:solidFill>
                <a:schemeClr val="lt1"/>
              </a:solidFill>
            </a:endParaRPr>
          </a:p>
          <a:p>
            <a:pPr indent="-114300" lvl="1" marL="685800" rtl="0" algn="l">
              <a:lnSpc>
                <a:spcPct val="90000"/>
              </a:lnSpc>
              <a:spcBef>
                <a:spcPts val="500"/>
              </a:spcBef>
              <a:spcAft>
                <a:spcPts val="0"/>
              </a:spcAft>
              <a:buClr>
                <a:schemeClr val="dk1"/>
              </a:buClr>
              <a:buSzPts val="1800"/>
              <a:buNone/>
            </a:pPr>
            <a:r>
              <a:t/>
            </a:r>
            <a:endParaRPr sz="1800">
              <a:solidFill>
                <a:schemeClr val="lt1"/>
              </a:solidFill>
            </a:endParaRPr>
          </a:p>
          <a:p>
            <a:pPr indent="-76200" lvl="1" marL="685800" rtl="0" algn="l">
              <a:lnSpc>
                <a:spcPct val="90000"/>
              </a:lnSpc>
              <a:spcBef>
                <a:spcPts val="500"/>
              </a:spcBef>
              <a:spcAft>
                <a:spcPts val="0"/>
              </a:spcAft>
              <a:buClr>
                <a:schemeClr val="dk1"/>
              </a:buClr>
              <a:buSzPts val="2400"/>
              <a:buNone/>
            </a:pPr>
            <a:r>
              <a:t/>
            </a:r>
            <a:endParaRPr>
              <a:solidFill>
                <a:schemeClr val="lt1"/>
              </a:solidFill>
            </a:endParaRPr>
          </a:p>
          <a:p>
            <a:pPr indent="-50800" lvl="0" marL="228600" rtl="0" algn="l">
              <a:lnSpc>
                <a:spcPct val="90000"/>
              </a:lnSpc>
              <a:spcBef>
                <a:spcPts val="1000"/>
              </a:spcBef>
              <a:spcAft>
                <a:spcPts val="0"/>
              </a:spcAft>
              <a:buClr>
                <a:schemeClr val="dk1"/>
              </a:buClr>
              <a:buSzPts val="2800"/>
              <a:buNone/>
            </a:pPr>
            <a:r>
              <a:t/>
            </a:r>
            <a:endParaRPr>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 name="Shape 742"/>
        <p:cNvGrpSpPr/>
        <p:nvPr/>
      </p:nvGrpSpPr>
      <p:grpSpPr>
        <a:xfrm>
          <a:off x="0" y="0"/>
          <a:ext cx="0" cy="0"/>
          <a:chOff x="0" y="0"/>
          <a:chExt cx="0" cy="0"/>
        </a:xfrm>
      </p:grpSpPr>
      <p:sp>
        <p:nvSpPr>
          <p:cNvPr id="743" name="Google Shape;743;p118"/>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44" name="Google Shape;744;p118"/>
          <p:cNvSpPr txBox="1"/>
          <p:nvPr>
            <p:ph idx="1" type="body"/>
          </p:nvPr>
        </p:nvSpPr>
        <p:spPr>
          <a:xfrm>
            <a:off x="628651" y="465516"/>
            <a:ext cx="2862072" cy="442849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 sz="1800"/>
              <a:t>Mandated to: “reveal to Canadians the complex truth about the history and the ongoing legacy of church-run residential schools…” and, “guide and inspire a process of truth and healing, leading toward reconciliation within Aboriginal families, and between Aboriginal peoples and non-Aboriginal communities, governments, and Canadians generally” </a:t>
            </a:r>
            <a:endParaRPr sz="1800"/>
          </a:p>
          <a:p>
            <a:pPr indent="-114300" lvl="0" marL="22860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(See: </a:t>
            </a:r>
            <a:r>
              <a:rPr i="1" lang="en" sz="1800"/>
              <a:t>The Reconciliation Manifesto</a:t>
            </a:r>
            <a:r>
              <a:rPr lang="en" sz="1800"/>
              <a:t>: </a:t>
            </a:r>
            <a:r>
              <a:rPr i="1" lang="en" sz="1800"/>
              <a:t>Recovering the Land, Rebuilding the Economy</a:t>
            </a:r>
            <a:r>
              <a:rPr lang="en" sz="1800"/>
              <a:t>. Arthur Manuel &amp; Grand Chief Ronald Derrickson, 2017.) </a:t>
            </a:r>
            <a:endParaRPr sz="1800"/>
          </a:p>
        </p:txBody>
      </p:sp>
      <p:pic>
        <p:nvPicPr>
          <p:cNvPr descr="Highlights of Truth and Reconciliation Commission's recommendations on  residential schools | The Star" id="745" name="Google Shape;745;p118"/>
          <p:cNvPicPr preferRelativeResize="0"/>
          <p:nvPr/>
        </p:nvPicPr>
        <p:blipFill rotWithShape="1">
          <a:blip r:embed="rId3">
            <a:alphaModFix/>
          </a:blip>
          <a:srcRect b="36633" l="0" r="-1" t="0"/>
          <a:stretch/>
        </p:blipFill>
        <p:spPr>
          <a:xfrm>
            <a:off x="3678238" y="-3"/>
            <a:ext cx="5465763" cy="2770779"/>
          </a:xfrm>
          <a:custGeom>
            <a:rect b="b" l="l" r="r" t="t"/>
            <a:pathLst>
              <a:path extrusionOk="0" h="3694372" w="7287684">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ln>
            <a:noFill/>
          </a:ln>
        </p:spPr>
      </p:pic>
      <p:pic>
        <p:nvPicPr>
          <p:cNvPr descr="A picture containing graphical user interface&#10;&#10;Description automatically generated" id="746" name="Google Shape;746;p118"/>
          <p:cNvPicPr preferRelativeResize="0"/>
          <p:nvPr/>
        </p:nvPicPr>
        <p:blipFill rotWithShape="1">
          <a:blip r:embed="rId4">
            <a:alphaModFix/>
          </a:blip>
          <a:srcRect b="-2" l="4122" r="18219" t="0"/>
          <a:stretch/>
        </p:blipFill>
        <p:spPr>
          <a:xfrm>
            <a:off x="3545046" y="2852223"/>
            <a:ext cx="5604286" cy="2291282"/>
          </a:xfrm>
          <a:custGeom>
            <a:rect b="b" l="l" r="r" t="t"/>
            <a:pathLst>
              <a:path extrusionOk="0" h="3055043" w="7472381">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9"/>
          <p:cNvSpPr txBox="1"/>
          <p:nvPr>
            <p:ph type="title"/>
          </p:nvPr>
        </p:nvSpPr>
        <p:spPr>
          <a:xfrm>
            <a:off x="628650" y="273845"/>
            <a:ext cx="7886700" cy="5697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solidFill>
                  <a:schemeClr val="dk1"/>
                </a:solidFill>
              </a:rPr>
              <a:t>Truth and Reconciliation Commission </a:t>
            </a:r>
            <a:endParaRPr b="1" sz="4000"/>
          </a:p>
        </p:txBody>
      </p:sp>
      <p:sp>
        <p:nvSpPr>
          <p:cNvPr id="752" name="Google Shape;752;p119"/>
          <p:cNvSpPr txBox="1"/>
          <p:nvPr>
            <p:ph idx="1" type="body"/>
          </p:nvPr>
        </p:nvSpPr>
        <p:spPr>
          <a:xfrm>
            <a:off x="628652" y="1059582"/>
            <a:ext cx="4060739" cy="3834426"/>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1800"/>
              <a:buFont typeface="Calibri"/>
              <a:buAutoNum type="arabicPeriod"/>
            </a:pPr>
            <a:r>
              <a:rPr lang="en" sz="1800"/>
              <a:t>Acknowledge current state of Aboriginal health is a result of previous Canadian government policies</a:t>
            </a:r>
            <a:endParaRPr/>
          </a:p>
          <a:p>
            <a:pPr indent="-400050" lvl="0" marL="514350" rtl="0" algn="l">
              <a:lnSpc>
                <a:spcPct val="90000"/>
              </a:lnSpc>
              <a:spcBef>
                <a:spcPts val="1000"/>
              </a:spcBef>
              <a:spcAft>
                <a:spcPts val="0"/>
              </a:spcAft>
              <a:buClr>
                <a:schemeClr val="dk1"/>
              </a:buClr>
              <a:buSzPts val="1800"/>
              <a:buFont typeface="Calibri"/>
              <a:buNone/>
            </a:pPr>
            <a:r>
              <a:t/>
            </a:r>
            <a:endParaRPr sz="1800"/>
          </a:p>
          <a:p>
            <a:pPr indent="-514350" lvl="0" marL="514350" rtl="0" algn="l">
              <a:lnSpc>
                <a:spcPct val="90000"/>
              </a:lnSpc>
              <a:spcBef>
                <a:spcPts val="1000"/>
              </a:spcBef>
              <a:spcAft>
                <a:spcPts val="0"/>
              </a:spcAft>
              <a:buClr>
                <a:schemeClr val="dk1"/>
              </a:buClr>
              <a:buSzPts val="1800"/>
              <a:buFont typeface="Calibri"/>
              <a:buAutoNum type="arabicPeriod"/>
            </a:pPr>
            <a:r>
              <a:rPr lang="en" sz="1800"/>
              <a:t>Establish measurable goals to identify and close gaps in health outcomes</a:t>
            </a:r>
            <a:endParaRPr/>
          </a:p>
          <a:p>
            <a:pPr indent="-400050" lvl="0" marL="514350" rtl="0" algn="l">
              <a:lnSpc>
                <a:spcPct val="90000"/>
              </a:lnSpc>
              <a:spcBef>
                <a:spcPts val="1000"/>
              </a:spcBef>
              <a:spcAft>
                <a:spcPts val="0"/>
              </a:spcAft>
              <a:buClr>
                <a:schemeClr val="dk1"/>
              </a:buClr>
              <a:buSzPts val="1800"/>
              <a:buFont typeface="Calibri"/>
              <a:buNone/>
            </a:pPr>
            <a:r>
              <a:t/>
            </a:r>
            <a:endParaRPr sz="1800"/>
          </a:p>
          <a:p>
            <a:pPr indent="-514350" lvl="0" marL="514350" rtl="0" algn="l">
              <a:lnSpc>
                <a:spcPct val="90000"/>
              </a:lnSpc>
              <a:spcBef>
                <a:spcPts val="1000"/>
              </a:spcBef>
              <a:spcAft>
                <a:spcPts val="0"/>
              </a:spcAft>
              <a:buClr>
                <a:schemeClr val="dk1"/>
              </a:buClr>
              <a:buSzPts val="1800"/>
              <a:buFont typeface="Calibri"/>
              <a:buAutoNum type="arabicPeriod"/>
            </a:pPr>
            <a:r>
              <a:rPr lang="en" sz="1800"/>
              <a:t>Recognize, respect and address the distinct health needs of the Metis, Inuit and off reserve</a:t>
            </a:r>
            <a:endParaRPr/>
          </a:p>
          <a:p>
            <a:pPr indent="-400050" lvl="0" marL="514350" rtl="0" algn="l">
              <a:lnSpc>
                <a:spcPct val="90000"/>
              </a:lnSpc>
              <a:spcBef>
                <a:spcPts val="1000"/>
              </a:spcBef>
              <a:spcAft>
                <a:spcPts val="0"/>
              </a:spcAft>
              <a:buClr>
                <a:schemeClr val="dk1"/>
              </a:buClr>
              <a:buSzPts val="1800"/>
              <a:buFont typeface="Calibri"/>
              <a:buNone/>
            </a:pPr>
            <a:r>
              <a:t/>
            </a:r>
            <a:endParaRPr sz="1800"/>
          </a:p>
          <a:p>
            <a:pPr indent="-514350" lvl="0" marL="514350" rtl="0" algn="l">
              <a:lnSpc>
                <a:spcPct val="90000"/>
              </a:lnSpc>
              <a:spcBef>
                <a:spcPts val="1000"/>
              </a:spcBef>
              <a:spcAft>
                <a:spcPts val="0"/>
              </a:spcAft>
              <a:buClr>
                <a:schemeClr val="dk1"/>
              </a:buClr>
              <a:buSzPts val="1800"/>
              <a:buFont typeface="Calibri"/>
              <a:buAutoNum type="arabicPeriod"/>
            </a:pPr>
            <a:r>
              <a:rPr lang="en" sz="1800"/>
              <a:t>Provide sustainable funding for existing and new Aboriginal healing centres</a:t>
            </a:r>
            <a:endParaRPr/>
          </a:p>
          <a:p>
            <a:pPr indent="-114300" lvl="0" marL="228600" rtl="0" algn="l">
              <a:lnSpc>
                <a:spcPct val="90000"/>
              </a:lnSpc>
              <a:spcBef>
                <a:spcPts val="1000"/>
              </a:spcBef>
              <a:spcAft>
                <a:spcPts val="0"/>
              </a:spcAft>
              <a:buClr>
                <a:schemeClr val="dk1"/>
              </a:buClr>
              <a:buSzPts val="1800"/>
              <a:buNone/>
            </a:pPr>
            <a:r>
              <a:t/>
            </a:r>
            <a:endParaRPr sz="1800"/>
          </a:p>
        </p:txBody>
      </p:sp>
      <p:pic>
        <p:nvPicPr>
          <p:cNvPr descr="Text&#10;&#10;Description automatically generated with low confidence" id="753" name="Google Shape;753;p119"/>
          <p:cNvPicPr preferRelativeResize="0"/>
          <p:nvPr/>
        </p:nvPicPr>
        <p:blipFill rotWithShape="1">
          <a:blip r:embed="rId3">
            <a:alphaModFix/>
          </a:blip>
          <a:srcRect b="0" l="0" r="0" t="0"/>
          <a:stretch/>
        </p:blipFill>
        <p:spPr>
          <a:xfrm>
            <a:off x="5083262" y="2401801"/>
            <a:ext cx="4060739" cy="148646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20"/>
          <p:cNvSpPr txBox="1"/>
          <p:nvPr>
            <p:ph type="title"/>
          </p:nvPr>
        </p:nvSpPr>
        <p:spPr>
          <a:xfrm>
            <a:off x="628650" y="273845"/>
            <a:ext cx="7886700" cy="62372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 sz="3200">
                <a:solidFill>
                  <a:schemeClr val="dk1"/>
                </a:solidFill>
              </a:rPr>
              <a:t>Truth and Reconciliation Commission</a:t>
            </a:r>
            <a:endParaRPr b="1" sz="4000"/>
          </a:p>
        </p:txBody>
      </p:sp>
      <p:sp>
        <p:nvSpPr>
          <p:cNvPr id="759" name="Google Shape;759;p120"/>
          <p:cNvSpPr txBox="1"/>
          <p:nvPr>
            <p:ph idx="1" type="body"/>
          </p:nvPr>
        </p:nvSpPr>
        <p:spPr>
          <a:xfrm>
            <a:off x="628651" y="1059582"/>
            <a:ext cx="3801461" cy="3780420"/>
          </a:xfrm>
          <a:prstGeom prst="rect">
            <a:avLst/>
          </a:prstGeom>
          <a:noFill/>
          <a:ln>
            <a:noFill/>
          </a:ln>
        </p:spPr>
        <p:txBody>
          <a:bodyPr anchorCtr="0" anchor="t" bIns="45700" lIns="91425" spcFirstLastPara="1" rIns="91425" wrap="square" tIns="45700">
            <a:normAutofit/>
          </a:bodyPr>
          <a:lstStyle/>
          <a:p>
            <a:pPr indent="-400050" lvl="0" marL="514350" rtl="0" algn="l">
              <a:lnSpc>
                <a:spcPct val="90000"/>
              </a:lnSpc>
              <a:spcBef>
                <a:spcPts val="0"/>
              </a:spcBef>
              <a:spcAft>
                <a:spcPts val="0"/>
              </a:spcAft>
              <a:buClr>
                <a:schemeClr val="dk1"/>
              </a:buClr>
              <a:buSzPts val="1800"/>
              <a:buFont typeface="Calibri"/>
              <a:buNone/>
            </a:pPr>
            <a:r>
              <a:t/>
            </a:r>
            <a:endParaRPr sz="1800"/>
          </a:p>
          <a:p>
            <a:pPr indent="-514350" lvl="0" marL="514350" rtl="0" algn="l">
              <a:lnSpc>
                <a:spcPct val="90000"/>
              </a:lnSpc>
              <a:spcBef>
                <a:spcPts val="1000"/>
              </a:spcBef>
              <a:spcAft>
                <a:spcPts val="0"/>
              </a:spcAft>
              <a:buClr>
                <a:schemeClr val="dk1"/>
              </a:buClr>
              <a:buSzPts val="1800"/>
              <a:buFont typeface="Calibri"/>
              <a:buAutoNum type="arabicPeriod" startAt="5"/>
            </a:pPr>
            <a:r>
              <a:rPr lang="en" sz="1800"/>
              <a:t>Recognize the value of Aboriginal healing practices and use them in treatment</a:t>
            </a:r>
            <a:endParaRPr/>
          </a:p>
          <a:p>
            <a:pPr indent="-400050" lvl="0" marL="514350" rtl="0" algn="l">
              <a:lnSpc>
                <a:spcPct val="90000"/>
              </a:lnSpc>
              <a:spcBef>
                <a:spcPts val="1000"/>
              </a:spcBef>
              <a:spcAft>
                <a:spcPts val="0"/>
              </a:spcAft>
              <a:buClr>
                <a:schemeClr val="dk1"/>
              </a:buClr>
              <a:buSzPts val="1800"/>
              <a:buFont typeface="Calibri"/>
              <a:buNone/>
            </a:pPr>
            <a:r>
              <a:t/>
            </a:r>
            <a:endParaRPr sz="1800"/>
          </a:p>
          <a:p>
            <a:pPr indent="-514350" lvl="0" marL="514350" rtl="0" algn="l">
              <a:lnSpc>
                <a:spcPct val="90000"/>
              </a:lnSpc>
              <a:spcBef>
                <a:spcPts val="1000"/>
              </a:spcBef>
              <a:spcAft>
                <a:spcPts val="0"/>
              </a:spcAft>
              <a:buClr>
                <a:schemeClr val="dk1"/>
              </a:buClr>
              <a:buSzPts val="1800"/>
              <a:buFont typeface="Calibri"/>
              <a:buAutoNum type="arabicPeriod" startAt="5"/>
            </a:pPr>
            <a:r>
              <a:rPr lang="en" sz="1800"/>
              <a:t>Increase Aboriginal professionals, retain them in Aboriginal communities, provide cultural competency training for all health-care professionals</a:t>
            </a:r>
            <a:endParaRPr/>
          </a:p>
          <a:p>
            <a:pPr indent="-400050" lvl="0" marL="514350" rtl="0" algn="l">
              <a:lnSpc>
                <a:spcPct val="90000"/>
              </a:lnSpc>
              <a:spcBef>
                <a:spcPts val="1000"/>
              </a:spcBef>
              <a:spcAft>
                <a:spcPts val="0"/>
              </a:spcAft>
              <a:buClr>
                <a:schemeClr val="dk1"/>
              </a:buClr>
              <a:buSzPts val="1800"/>
              <a:buFont typeface="Calibri"/>
              <a:buNone/>
            </a:pPr>
            <a:r>
              <a:t/>
            </a:r>
            <a:endParaRPr sz="1800"/>
          </a:p>
          <a:p>
            <a:pPr indent="-514350" lvl="0" marL="514350" rtl="0" algn="l">
              <a:lnSpc>
                <a:spcPct val="90000"/>
              </a:lnSpc>
              <a:spcBef>
                <a:spcPts val="1000"/>
              </a:spcBef>
              <a:spcAft>
                <a:spcPts val="0"/>
              </a:spcAft>
              <a:buClr>
                <a:schemeClr val="dk1"/>
              </a:buClr>
              <a:buSzPts val="1800"/>
              <a:buFont typeface="Calibri"/>
              <a:buAutoNum type="arabicPeriod" startAt="5"/>
            </a:pPr>
            <a:r>
              <a:rPr lang="en" sz="1800"/>
              <a:t>Require medical and nursing students to take a course in Aboriginal health issues</a:t>
            </a:r>
            <a:endParaRPr/>
          </a:p>
        </p:txBody>
      </p:sp>
      <p:pic>
        <p:nvPicPr>
          <p:cNvPr descr="Truth and Reconciliation offers 94 'calls to action' | CBC News" id="760" name="Google Shape;760;p120"/>
          <p:cNvPicPr preferRelativeResize="0"/>
          <p:nvPr/>
        </p:nvPicPr>
        <p:blipFill rotWithShape="1">
          <a:blip r:embed="rId3">
            <a:alphaModFix/>
          </a:blip>
          <a:srcRect b="0" l="0" r="0" t="0"/>
          <a:stretch/>
        </p:blipFill>
        <p:spPr>
          <a:xfrm>
            <a:off x="5271463" y="2029599"/>
            <a:ext cx="3393198" cy="25318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ph type="title"/>
          </p:nvPr>
        </p:nvSpPr>
        <p:spPr>
          <a:xfrm>
            <a:off x="457200" y="205978"/>
            <a:ext cx="8229600" cy="69158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Multiculturalism</a:t>
            </a:r>
            <a:endParaRPr sz="3200"/>
          </a:p>
        </p:txBody>
      </p:sp>
      <p:sp>
        <p:nvSpPr>
          <p:cNvPr id="341" name="Google Shape;341;p58"/>
          <p:cNvSpPr txBox="1"/>
          <p:nvPr>
            <p:ph idx="1" type="body"/>
          </p:nvPr>
        </p:nvSpPr>
        <p:spPr>
          <a:xfrm>
            <a:off x="457200" y="1059582"/>
            <a:ext cx="8229600" cy="39424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u="sng"/>
              <a:t>1985</a:t>
            </a:r>
            <a:r>
              <a:rPr lang="en" sz="1800"/>
              <a:t>: </a:t>
            </a:r>
            <a:r>
              <a:rPr b="1" lang="en" sz="1800"/>
              <a:t>Multiculturalism Policy of Canada </a:t>
            </a:r>
            <a:r>
              <a:rPr lang="en" sz="1800"/>
              <a:t>– Declared to be the policy of the Government of Canada to:</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Recognize and promote the understanding that </a:t>
            </a:r>
            <a:r>
              <a:rPr b="1" lang="en" sz="1800"/>
              <a:t>multiculturalism reflects the cultural and racial diversity of Canadian society </a:t>
            </a:r>
            <a:r>
              <a:rPr lang="en" sz="1800"/>
              <a:t>and acknowledges the </a:t>
            </a:r>
            <a:r>
              <a:rPr lang="en" sz="1800" u="sng"/>
              <a:t>freedom of all… to preserve, enhance, and share their cultural heritage</a:t>
            </a:r>
            <a:r>
              <a:rPr lang="en" sz="1800"/>
              <a:t>;</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Recognize and promote the understanding that </a:t>
            </a:r>
            <a:r>
              <a:rPr b="1" lang="en" sz="1800"/>
              <a:t>multiculturalism is a fundamental characteristic of the Canadian heritage</a:t>
            </a:r>
            <a:r>
              <a:rPr lang="en" sz="1800"/>
              <a:t>… provides an invaluable resource in the shaping of Canada’s future.</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Promote the </a:t>
            </a:r>
            <a:r>
              <a:rPr b="1" lang="en" sz="1800"/>
              <a:t>full and equitable participation </a:t>
            </a:r>
            <a:r>
              <a:rPr lang="en" sz="1800"/>
              <a:t>of individuals and communities of all origins in the continuing evolution… </a:t>
            </a:r>
            <a:endParaRPr/>
          </a:p>
          <a:p>
            <a:pPr indent="0" lvl="1" marL="45720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a:t>19 additional policies – see Canadian Multicultural Act (1985)</a:t>
            </a:r>
            <a:endParaRPr/>
          </a:p>
          <a:p>
            <a:pPr indent="-228600" lvl="0" marL="34290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171450" lvl="1" marL="742950" rtl="0" algn="l">
              <a:spcBef>
                <a:spcPts val="360"/>
              </a:spcBef>
              <a:spcAft>
                <a:spcPts val="0"/>
              </a:spcAft>
              <a:buClr>
                <a:schemeClr val="dk1"/>
              </a:buClr>
              <a:buSzPts val="1800"/>
              <a:buNone/>
            </a:pPr>
            <a:r>
              <a:t/>
            </a:r>
            <a:endParaRPr sz="18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4" name="Shape 764"/>
        <p:cNvGrpSpPr/>
        <p:nvPr/>
      </p:nvGrpSpPr>
      <p:grpSpPr>
        <a:xfrm>
          <a:off x="0" y="0"/>
          <a:ext cx="0" cy="0"/>
          <a:chOff x="0" y="0"/>
          <a:chExt cx="0" cy="0"/>
        </a:xfrm>
      </p:grpSpPr>
      <p:sp>
        <p:nvSpPr>
          <p:cNvPr id="765" name="Google Shape;765;p121"/>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66" name="Google Shape;766;p121"/>
          <p:cNvSpPr txBox="1"/>
          <p:nvPr>
            <p:ph type="title"/>
          </p:nvPr>
        </p:nvSpPr>
        <p:spPr>
          <a:xfrm>
            <a:off x="628652" y="273847"/>
            <a:ext cx="4043261" cy="78573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Recommendations</a:t>
            </a:r>
            <a:r>
              <a:rPr lang="en" sz="4000"/>
              <a:t> </a:t>
            </a:r>
            <a:endParaRPr/>
          </a:p>
        </p:txBody>
      </p:sp>
      <p:sp>
        <p:nvSpPr>
          <p:cNvPr id="767" name="Google Shape;767;p121"/>
          <p:cNvSpPr txBox="1"/>
          <p:nvPr>
            <p:ph idx="1" type="body"/>
          </p:nvPr>
        </p:nvSpPr>
        <p:spPr>
          <a:xfrm>
            <a:off x="628650" y="1275606"/>
            <a:ext cx="3464716" cy="3357116"/>
          </a:xfrm>
          <a:prstGeom prst="rect">
            <a:avLst/>
          </a:prstGeom>
          <a:noFill/>
          <a:ln>
            <a:noFill/>
          </a:ln>
        </p:spPr>
        <p:txBody>
          <a:bodyPr anchorCtr="0" anchor="t" bIns="45700" lIns="91425" spcFirstLastPara="1" rIns="91425" wrap="square" tIns="45700">
            <a:normAutofit/>
          </a:bodyPr>
          <a:lstStyle/>
          <a:p>
            <a:pPr indent="-228600" lvl="0" marL="228600" rtl="0" algn="l">
              <a:lnSpc>
                <a:spcPct val="150000"/>
              </a:lnSpc>
              <a:spcBef>
                <a:spcPts val="0"/>
              </a:spcBef>
              <a:spcAft>
                <a:spcPts val="0"/>
              </a:spcAft>
              <a:buClr>
                <a:schemeClr val="dk1"/>
              </a:buClr>
              <a:buSzPts val="1800"/>
              <a:buChar char="•"/>
            </a:pPr>
            <a:r>
              <a:rPr lang="en" sz="1800"/>
              <a:t>Truth and Reconciliation Commission released an executive summary in June 2015 with </a:t>
            </a:r>
            <a:r>
              <a:rPr lang="en" sz="1800" u="sng"/>
              <a:t>94 recommendations </a:t>
            </a:r>
            <a:r>
              <a:rPr lang="en" sz="1800"/>
              <a:t>— referred to as </a:t>
            </a:r>
            <a:r>
              <a:rPr b="1" lang="en" sz="1800"/>
              <a:t>“Calls to Action” </a:t>
            </a:r>
            <a:r>
              <a:rPr lang="en" sz="1800"/>
              <a:t>— which cover the broad themes of child welfare, education, language and culture, health and justice. </a:t>
            </a:r>
            <a:endParaRPr sz="1800"/>
          </a:p>
        </p:txBody>
      </p:sp>
      <p:pic>
        <p:nvPicPr>
          <p:cNvPr descr="Vintage 1979 Northwest Coast Haida Beaver Print by Francis image 1" id="768" name="Google Shape;768;p121"/>
          <p:cNvPicPr preferRelativeResize="0"/>
          <p:nvPr/>
        </p:nvPicPr>
        <p:blipFill rotWithShape="1">
          <a:blip r:embed="rId3">
            <a:alphaModFix/>
          </a:blip>
          <a:srcRect b="0" l="2853" r="2123" t="0"/>
          <a:stretch/>
        </p:blipFill>
        <p:spPr>
          <a:xfrm>
            <a:off x="4671913" y="8"/>
            <a:ext cx="4472089" cy="5143492"/>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2" name="Shape 772"/>
        <p:cNvGrpSpPr/>
        <p:nvPr/>
      </p:nvGrpSpPr>
      <p:grpSpPr>
        <a:xfrm>
          <a:off x="0" y="0"/>
          <a:ext cx="0" cy="0"/>
          <a:chOff x="0" y="0"/>
          <a:chExt cx="0" cy="0"/>
        </a:xfrm>
      </p:grpSpPr>
      <p:sp>
        <p:nvSpPr>
          <p:cNvPr id="773" name="Google Shape;773;p122"/>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774" name="Google Shape;774;p122"/>
          <p:cNvSpPr/>
          <p:nvPr/>
        </p:nvSpPr>
        <p:spPr>
          <a:xfrm rot="10800000">
            <a:off x="0" y="0"/>
            <a:ext cx="5604286" cy="5143500"/>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122"/>
          <p:cNvSpPr txBox="1"/>
          <p:nvPr>
            <p:ph type="title"/>
          </p:nvPr>
        </p:nvSpPr>
        <p:spPr>
          <a:xfrm>
            <a:off x="935120" y="482600"/>
            <a:ext cx="3996920" cy="135039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Recommendations </a:t>
            </a:r>
            <a:br>
              <a:rPr b="1" lang="en" sz="3200"/>
            </a:br>
            <a:r>
              <a:rPr b="1" lang="en" sz="3200"/>
              <a:t>18 – 24 and 55</a:t>
            </a:r>
            <a:endParaRPr/>
          </a:p>
        </p:txBody>
      </p:sp>
      <p:sp>
        <p:nvSpPr>
          <p:cNvPr id="776" name="Google Shape;776;p122"/>
          <p:cNvSpPr txBox="1"/>
          <p:nvPr/>
        </p:nvSpPr>
        <p:spPr>
          <a:xfrm>
            <a:off x="935119" y="1967538"/>
            <a:ext cx="3579731" cy="266518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 sz="1400">
                <a:solidFill>
                  <a:srgbClr val="000000"/>
                </a:solidFill>
                <a:latin typeface="Calibri"/>
                <a:ea typeface="Calibri"/>
                <a:cs typeface="Calibri"/>
                <a:sym typeface="Calibri"/>
              </a:rPr>
              <a:t>https://www.healthcarecan.ca/wp-content/themes/camyno/assets/document/IssueBriefs/2016/EN/TRCC_EN.pdf</a:t>
            </a:r>
            <a:endParaRPr/>
          </a:p>
        </p:txBody>
      </p:sp>
      <p:pic>
        <p:nvPicPr>
          <p:cNvPr descr="A picture containing text&#10;&#10;Description automatically generated" id="777" name="Google Shape;777;p122"/>
          <p:cNvPicPr preferRelativeResize="0"/>
          <p:nvPr/>
        </p:nvPicPr>
        <p:blipFill rotWithShape="1">
          <a:blip r:embed="rId3">
            <a:alphaModFix/>
          </a:blip>
          <a:srcRect b="0" l="0" r="0" t="0"/>
          <a:stretch/>
        </p:blipFill>
        <p:spPr>
          <a:xfrm>
            <a:off x="5775159" y="650582"/>
            <a:ext cx="2886242" cy="1572792"/>
          </a:xfrm>
          <a:prstGeom prst="rect">
            <a:avLst/>
          </a:prstGeom>
          <a:noFill/>
          <a:ln>
            <a:noFill/>
          </a:ln>
        </p:spPr>
      </p:pic>
      <p:pic>
        <p:nvPicPr>
          <p:cNvPr descr="Blog: Year End Reflections: Emily Lennox" id="778" name="Google Shape;778;p122"/>
          <p:cNvPicPr preferRelativeResize="0"/>
          <p:nvPr/>
        </p:nvPicPr>
        <p:blipFill rotWithShape="1">
          <a:blip r:embed="rId4">
            <a:alphaModFix/>
          </a:blip>
          <a:srcRect b="0" l="0" r="0" t="0"/>
          <a:stretch/>
        </p:blipFill>
        <p:spPr>
          <a:xfrm>
            <a:off x="5775159" y="2753091"/>
            <a:ext cx="2886242" cy="19193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23"/>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 sz="3200"/>
              <a:t>Actions required </a:t>
            </a:r>
            <a:endParaRPr/>
          </a:p>
        </p:txBody>
      </p:sp>
      <p:grpSp>
        <p:nvGrpSpPr>
          <p:cNvPr id="784" name="Google Shape;784;p123"/>
          <p:cNvGrpSpPr/>
          <p:nvPr/>
        </p:nvGrpSpPr>
        <p:grpSpPr>
          <a:xfrm>
            <a:off x="159420" y="1894696"/>
            <a:ext cx="5523651" cy="2010143"/>
            <a:chOff x="5553" y="835573"/>
            <a:chExt cx="5523651" cy="2680191"/>
          </a:xfrm>
        </p:grpSpPr>
        <p:sp>
          <p:nvSpPr>
            <p:cNvPr id="785" name="Google Shape;785;p123"/>
            <p:cNvSpPr/>
            <p:nvPr/>
          </p:nvSpPr>
          <p:spPr>
            <a:xfrm>
              <a:off x="5553" y="835573"/>
              <a:ext cx="1300071" cy="390021"/>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23"/>
            <p:cNvSpPr txBox="1"/>
            <p:nvPr/>
          </p:nvSpPr>
          <p:spPr>
            <a:xfrm>
              <a:off x="5553" y="835573"/>
              <a:ext cx="1300071" cy="390021"/>
            </a:xfrm>
            <a:prstGeom prst="rect">
              <a:avLst/>
            </a:prstGeom>
            <a:noFill/>
            <a:ln>
              <a:noFill/>
            </a:ln>
          </p:spPr>
          <p:txBody>
            <a:bodyPr anchorCtr="0" anchor="ctr" bIns="102725" lIns="102725" spcFirstLastPara="1" rIns="102725" wrap="square" tIns="102725">
              <a:noAutofit/>
            </a:bodyPr>
            <a:lstStyle/>
            <a:p>
              <a:pPr indent="0" lvl="0" marL="0" marR="0" rtl="0" algn="ctr">
                <a:lnSpc>
                  <a:spcPct val="90000"/>
                </a:lnSpc>
                <a:spcBef>
                  <a:spcPts val="0"/>
                </a:spcBef>
                <a:spcAft>
                  <a:spcPts val="0"/>
                </a:spcAft>
                <a:buNone/>
              </a:pPr>
              <a:r>
                <a:rPr lang="en" sz="1400">
                  <a:solidFill>
                    <a:schemeClr val="lt1"/>
                  </a:solidFill>
                  <a:latin typeface="Calibri"/>
                  <a:ea typeface="Calibri"/>
                  <a:cs typeface="Calibri"/>
                  <a:sym typeface="Calibri"/>
                </a:rPr>
                <a:t>Reframing</a:t>
              </a:r>
              <a:endParaRPr/>
            </a:p>
          </p:txBody>
        </p:sp>
        <p:sp>
          <p:nvSpPr>
            <p:cNvPr id="787" name="Google Shape;787;p123"/>
            <p:cNvSpPr/>
            <p:nvPr/>
          </p:nvSpPr>
          <p:spPr>
            <a:xfrm>
              <a:off x="5553" y="1225595"/>
              <a:ext cx="1300071" cy="2290169"/>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23"/>
            <p:cNvSpPr txBox="1"/>
            <p:nvPr/>
          </p:nvSpPr>
          <p:spPr>
            <a:xfrm>
              <a:off x="5553" y="1225595"/>
              <a:ext cx="1300071" cy="2290169"/>
            </a:xfrm>
            <a:prstGeom prst="rect">
              <a:avLst/>
            </a:prstGeom>
            <a:noFill/>
            <a:ln>
              <a:noFill/>
            </a:ln>
          </p:spPr>
          <p:txBody>
            <a:bodyPr anchorCtr="0" anchor="t" bIns="128400" lIns="128400" spcFirstLastPara="1" rIns="128400" wrap="square" tIns="128400">
              <a:noAutofit/>
            </a:bodyPr>
            <a:lstStyle/>
            <a:p>
              <a:pPr indent="0" lvl="0" marL="0" marR="0" rtl="0" algn="l">
                <a:lnSpc>
                  <a:spcPct val="90000"/>
                </a:lnSpc>
                <a:spcBef>
                  <a:spcPts val="0"/>
                </a:spcBef>
                <a:spcAft>
                  <a:spcPts val="0"/>
                </a:spcAft>
                <a:buNone/>
              </a:pPr>
              <a:r>
                <a:rPr lang="en" sz="1100">
                  <a:solidFill>
                    <a:schemeClr val="dk1"/>
                  </a:solidFill>
                  <a:latin typeface="Calibri"/>
                  <a:ea typeface="Calibri"/>
                  <a:cs typeface="Calibri"/>
                  <a:sym typeface="Calibri"/>
                </a:rPr>
                <a:t>Reframing the discussion of Indigenous health inequities and differences in care from “patient blaming” to “system enabling”;</a:t>
              </a:r>
              <a:endParaRPr/>
            </a:p>
          </p:txBody>
        </p:sp>
        <p:sp>
          <p:nvSpPr>
            <p:cNvPr id="789" name="Google Shape;789;p123"/>
            <p:cNvSpPr/>
            <p:nvPr/>
          </p:nvSpPr>
          <p:spPr>
            <a:xfrm>
              <a:off x="1413413" y="835573"/>
              <a:ext cx="1300071" cy="390021"/>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23"/>
            <p:cNvSpPr txBox="1"/>
            <p:nvPr/>
          </p:nvSpPr>
          <p:spPr>
            <a:xfrm>
              <a:off x="1413413" y="835573"/>
              <a:ext cx="1300071" cy="390021"/>
            </a:xfrm>
            <a:prstGeom prst="rect">
              <a:avLst/>
            </a:prstGeom>
            <a:noFill/>
            <a:ln>
              <a:noFill/>
            </a:ln>
          </p:spPr>
          <p:txBody>
            <a:bodyPr anchorCtr="0" anchor="ctr" bIns="102725" lIns="102725" spcFirstLastPara="1" rIns="102725" wrap="square" tIns="102725">
              <a:noAutofit/>
            </a:bodyPr>
            <a:lstStyle/>
            <a:p>
              <a:pPr indent="0" lvl="0" marL="0" marR="0" rtl="0" algn="ctr">
                <a:lnSpc>
                  <a:spcPct val="90000"/>
                </a:lnSpc>
                <a:spcBef>
                  <a:spcPts val="0"/>
                </a:spcBef>
                <a:spcAft>
                  <a:spcPts val="0"/>
                </a:spcAft>
                <a:buNone/>
              </a:pPr>
              <a:r>
                <a:rPr lang="en" sz="1400">
                  <a:solidFill>
                    <a:schemeClr val="lt1"/>
                  </a:solidFill>
                  <a:latin typeface="Calibri"/>
                  <a:ea typeface="Calibri"/>
                  <a:cs typeface="Calibri"/>
                  <a:sym typeface="Calibri"/>
                </a:rPr>
                <a:t>Acknowledging</a:t>
              </a:r>
              <a:endParaRPr/>
            </a:p>
          </p:txBody>
        </p:sp>
        <p:sp>
          <p:nvSpPr>
            <p:cNvPr id="791" name="Google Shape;791;p123"/>
            <p:cNvSpPr/>
            <p:nvPr/>
          </p:nvSpPr>
          <p:spPr>
            <a:xfrm>
              <a:off x="1413413" y="1225595"/>
              <a:ext cx="1300071" cy="2290169"/>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23"/>
            <p:cNvSpPr txBox="1"/>
            <p:nvPr/>
          </p:nvSpPr>
          <p:spPr>
            <a:xfrm>
              <a:off x="1413413" y="1225595"/>
              <a:ext cx="1300071" cy="2290169"/>
            </a:xfrm>
            <a:prstGeom prst="rect">
              <a:avLst/>
            </a:prstGeom>
            <a:noFill/>
            <a:ln>
              <a:noFill/>
            </a:ln>
          </p:spPr>
          <p:txBody>
            <a:bodyPr anchorCtr="0" anchor="t" bIns="128400" lIns="128400" spcFirstLastPara="1" rIns="128400" wrap="square" tIns="128400">
              <a:noAutofit/>
            </a:bodyPr>
            <a:lstStyle/>
            <a:p>
              <a:pPr indent="0" lvl="0" marL="0" marR="0" rtl="0" algn="l">
                <a:lnSpc>
                  <a:spcPct val="90000"/>
                </a:lnSpc>
                <a:spcBef>
                  <a:spcPts val="0"/>
                </a:spcBef>
                <a:spcAft>
                  <a:spcPts val="0"/>
                </a:spcAft>
                <a:buNone/>
              </a:pPr>
              <a:r>
                <a:rPr lang="en" sz="1100">
                  <a:solidFill>
                    <a:schemeClr val="dk1"/>
                  </a:solidFill>
                  <a:latin typeface="Calibri"/>
                  <a:ea typeface="Calibri"/>
                  <a:cs typeface="Calibri"/>
                  <a:sym typeface="Calibri"/>
                </a:rPr>
                <a:t>Acknowledging the presence of underlying ideologies of racism and colonization; </a:t>
              </a:r>
              <a:endParaRPr/>
            </a:p>
          </p:txBody>
        </p:sp>
        <p:sp>
          <p:nvSpPr>
            <p:cNvPr id="793" name="Google Shape;793;p123"/>
            <p:cNvSpPr/>
            <p:nvPr/>
          </p:nvSpPr>
          <p:spPr>
            <a:xfrm>
              <a:off x="2821273" y="835573"/>
              <a:ext cx="1300071" cy="390021"/>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23"/>
            <p:cNvSpPr txBox="1"/>
            <p:nvPr/>
          </p:nvSpPr>
          <p:spPr>
            <a:xfrm>
              <a:off x="2821273" y="835573"/>
              <a:ext cx="1300071" cy="390021"/>
            </a:xfrm>
            <a:prstGeom prst="rect">
              <a:avLst/>
            </a:prstGeom>
            <a:noFill/>
            <a:ln>
              <a:noFill/>
            </a:ln>
          </p:spPr>
          <p:txBody>
            <a:bodyPr anchorCtr="0" anchor="ctr" bIns="102725" lIns="102725" spcFirstLastPara="1" rIns="102725" wrap="square" tIns="102725">
              <a:noAutofit/>
            </a:bodyPr>
            <a:lstStyle/>
            <a:p>
              <a:pPr indent="0" lvl="0" marL="0" marR="0" rtl="0" algn="ctr">
                <a:lnSpc>
                  <a:spcPct val="90000"/>
                </a:lnSpc>
                <a:spcBef>
                  <a:spcPts val="0"/>
                </a:spcBef>
                <a:spcAft>
                  <a:spcPts val="0"/>
                </a:spcAft>
                <a:buNone/>
              </a:pPr>
              <a:r>
                <a:rPr lang="en" sz="1400">
                  <a:solidFill>
                    <a:schemeClr val="lt1"/>
                  </a:solidFill>
                  <a:latin typeface="Calibri"/>
                  <a:ea typeface="Calibri"/>
                  <a:cs typeface="Calibri"/>
                  <a:sym typeface="Calibri"/>
                </a:rPr>
                <a:t>Recognizing</a:t>
              </a:r>
              <a:endParaRPr/>
            </a:p>
          </p:txBody>
        </p:sp>
        <p:sp>
          <p:nvSpPr>
            <p:cNvPr id="795" name="Google Shape;795;p123"/>
            <p:cNvSpPr/>
            <p:nvPr/>
          </p:nvSpPr>
          <p:spPr>
            <a:xfrm>
              <a:off x="2821273" y="1225595"/>
              <a:ext cx="1300071" cy="2290169"/>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23"/>
            <p:cNvSpPr txBox="1"/>
            <p:nvPr/>
          </p:nvSpPr>
          <p:spPr>
            <a:xfrm>
              <a:off x="2821273" y="1225595"/>
              <a:ext cx="1300071" cy="2290169"/>
            </a:xfrm>
            <a:prstGeom prst="rect">
              <a:avLst/>
            </a:prstGeom>
            <a:noFill/>
            <a:ln>
              <a:noFill/>
            </a:ln>
          </p:spPr>
          <p:txBody>
            <a:bodyPr anchorCtr="0" anchor="t" bIns="128400" lIns="128400" spcFirstLastPara="1" rIns="128400" wrap="square" tIns="128400">
              <a:noAutofit/>
            </a:bodyPr>
            <a:lstStyle/>
            <a:p>
              <a:pPr indent="0" lvl="0" marL="0" marR="0" rtl="0" algn="l">
                <a:lnSpc>
                  <a:spcPct val="90000"/>
                </a:lnSpc>
                <a:spcBef>
                  <a:spcPts val="0"/>
                </a:spcBef>
                <a:spcAft>
                  <a:spcPts val="0"/>
                </a:spcAft>
                <a:buNone/>
              </a:pPr>
              <a:r>
                <a:rPr lang="en" sz="1100">
                  <a:solidFill>
                    <a:schemeClr val="dk1"/>
                  </a:solidFill>
                  <a:latin typeface="Calibri"/>
                  <a:ea typeface="Calibri"/>
                  <a:cs typeface="Calibri"/>
                  <a:sym typeface="Calibri"/>
                </a:rPr>
                <a:t>Recognizing that widespread apathy and disdain can be common when addressing First Nations, Métis and Inuit health gaps; </a:t>
              </a:r>
              <a:endParaRPr/>
            </a:p>
          </p:txBody>
        </p:sp>
        <p:sp>
          <p:nvSpPr>
            <p:cNvPr id="797" name="Google Shape;797;p123"/>
            <p:cNvSpPr/>
            <p:nvPr/>
          </p:nvSpPr>
          <p:spPr>
            <a:xfrm>
              <a:off x="4229133" y="835573"/>
              <a:ext cx="1300071" cy="390021"/>
            </a:xfrm>
            <a:prstGeom prst="rect">
              <a:avLst/>
            </a:prstGeom>
            <a:solidFill>
              <a:srgbClr val="4372C3"/>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23"/>
            <p:cNvSpPr txBox="1"/>
            <p:nvPr/>
          </p:nvSpPr>
          <p:spPr>
            <a:xfrm>
              <a:off x="4229133" y="835573"/>
              <a:ext cx="1300071" cy="390021"/>
            </a:xfrm>
            <a:prstGeom prst="rect">
              <a:avLst/>
            </a:prstGeom>
            <a:noFill/>
            <a:ln>
              <a:noFill/>
            </a:ln>
          </p:spPr>
          <p:txBody>
            <a:bodyPr anchorCtr="0" anchor="ctr" bIns="102725" lIns="102725" spcFirstLastPara="1" rIns="102725" wrap="square" tIns="102725">
              <a:noAutofit/>
            </a:bodyPr>
            <a:lstStyle/>
            <a:p>
              <a:pPr indent="0" lvl="0" marL="0" marR="0" rtl="0" algn="ctr">
                <a:lnSpc>
                  <a:spcPct val="90000"/>
                </a:lnSpc>
                <a:spcBef>
                  <a:spcPts val="0"/>
                </a:spcBef>
                <a:spcAft>
                  <a:spcPts val="0"/>
                </a:spcAft>
                <a:buNone/>
              </a:pPr>
              <a:r>
                <a:rPr lang="en" sz="1400">
                  <a:solidFill>
                    <a:schemeClr val="lt1"/>
                  </a:solidFill>
                  <a:latin typeface="Calibri"/>
                  <a:ea typeface="Calibri"/>
                  <a:cs typeface="Calibri"/>
                  <a:sym typeface="Calibri"/>
                </a:rPr>
                <a:t>Ensuring</a:t>
              </a:r>
              <a:endParaRPr/>
            </a:p>
          </p:txBody>
        </p:sp>
        <p:sp>
          <p:nvSpPr>
            <p:cNvPr id="799" name="Google Shape;799;p123"/>
            <p:cNvSpPr/>
            <p:nvPr/>
          </p:nvSpPr>
          <p:spPr>
            <a:xfrm>
              <a:off x="4229133" y="1225595"/>
              <a:ext cx="1300071" cy="2290169"/>
            </a:xfrm>
            <a:prstGeom prst="rect">
              <a:avLst/>
            </a:prstGeom>
            <a:solidFill>
              <a:srgbClr val="CCD3EA">
                <a:alpha val="89803"/>
              </a:srgbClr>
            </a:solidFill>
            <a:ln cap="flat" cmpd="sng" w="12700">
              <a:solidFill>
                <a:srgbClr val="CCD3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23"/>
            <p:cNvSpPr txBox="1"/>
            <p:nvPr/>
          </p:nvSpPr>
          <p:spPr>
            <a:xfrm>
              <a:off x="4229133" y="1225595"/>
              <a:ext cx="1300071" cy="2290169"/>
            </a:xfrm>
            <a:prstGeom prst="rect">
              <a:avLst/>
            </a:prstGeom>
            <a:noFill/>
            <a:ln>
              <a:noFill/>
            </a:ln>
          </p:spPr>
          <p:txBody>
            <a:bodyPr anchorCtr="0" anchor="t" bIns="128400" lIns="128400" spcFirstLastPara="1" rIns="128400" wrap="square" tIns="128400">
              <a:noAutofit/>
            </a:bodyPr>
            <a:lstStyle/>
            <a:p>
              <a:pPr indent="0" lvl="0" marL="0" marR="0" rtl="0" algn="l">
                <a:lnSpc>
                  <a:spcPct val="90000"/>
                </a:lnSpc>
                <a:spcBef>
                  <a:spcPts val="0"/>
                </a:spcBef>
                <a:spcAft>
                  <a:spcPts val="0"/>
                </a:spcAft>
                <a:buNone/>
              </a:pPr>
              <a:r>
                <a:rPr lang="en" sz="1100">
                  <a:solidFill>
                    <a:schemeClr val="dk1"/>
                  </a:solidFill>
                  <a:latin typeface="Calibri"/>
                  <a:ea typeface="Calibri"/>
                  <a:cs typeface="Calibri"/>
                  <a:sym typeface="Calibri"/>
                </a:rPr>
                <a:t>Ensuring messages related to education, research and service delivery are consistent with the Commission’s message that the health gaps are the result of policy choices past and present;</a:t>
              </a:r>
              <a:endParaRPr/>
            </a:p>
          </p:txBody>
        </p:sp>
      </p:grpSp>
      <p:pic>
        <p:nvPicPr>
          <p:cNvPr descr="The truth was hard' | Canadian Mennonite Magazine" id="801" name="Google Shape;801;p123"/>
          <p:cNvPicPr preferRelativeResize="0"/>
          <p:nvPr/>
        </p:nvPicPr>
        <p:blipFill rotWithShape="1">
          <a:blip r:embed="rId3">
            <a:alphaModFix/>
          </a:blip>
          <a:srcRect b="0" l="0" r="0" t="0"/>
          <a:stretch/>
        </p:blipFill>
        <p:spPr>
          <a:xfrm>
            <a:off x="5791068" y="1694994"/>
            <a:ext cx="3269224" cy="2180492"/>
          </a:xfrm>
          <a:prstGeom prst="rect">
            <a:avLst/>
          </a:prstGeom>
          <a:noFill/>
          <a:ln>
            <a:noFill/>
          </a:ln>
        </p:spPr>
      </p:pic>
      <p:sp>
        <p:nvSpPr>
          <p:cNvPr id="802" name="Google Shape;802;p123"/>
          <p:cNvSpPr txBox="1"/>
          <p:nvPr/>
        </p:nvSpPr>
        <p:spPr>
          <a:xfrm>
            <a:off x="272561" y="4642340"/>
            <a:ext cx="8308731" cy="3924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https://www.healthcarecan.ca/wp-content/themes/camyno/assets/document/IssueBriefs/2016/EN/TRCC_EN.pdf</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806" name="Shape 806"/>
        <p:cNvGrpSpPr/>
        <p:nvPr/>
      </p:nvGrpSpPr>
      <p:grpSpPr>
        <a:xfrm>
          <a:off x="0" y="0"/>
          <a:ext cx="0" cy="0"/>
          <a:chOff x="0" y="0"/>
          <a:chExt cx="0" cy="0"/>
        </a:xfrm>
      </p:grpSpPr>
      <p:sp>
        <p:nvSpPr>
          <p:cNvPr id="807" name="Google Shape;807;p124"/>
          <p:cNvSpPr txBox="1"/>
          <p:nvPr>
            <p:ph type="title"/>
          </p:nvPr>
        </p:nvSpPr>
        <p:spPr>
          <a:xfrm>
            <a:off x="530259" y="3376750"/>
            <a:ext cx="8074058" cy="90545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b="1" lang="en" sz="3200"/>
              <a:t>Recommendation 19</a:t>
            </a:r>
            <a:endParaRPr/>
          </a:p>
        </p:txBody>
      </p:sp>
      <p:pic>
        <p:nvPicPr>
          <p:cNvPr descr="A picture containing application&#10;&#10;Description automatically generated" id="808" name="Google Shape;808;p124"/>
          <p:cNvPicPr preferRelativeResize="0"/>
          <p:nvPr/>
        </p:nvPicPr>
        <p:blipFill rotWithShape="1">
          <a:blip r:embed="rId3">
            <a:alphaModFix/>
          </a:blip>
          <a:srcRect b="0" l="0" r="0" t="0"/>
          <a:stretch/>
        </p:blipFill>
        <p:spPr>
          <a:xfrm>
            <a:off x="241301" y="583200"/>
            <a:ext cx="4094112" cy="2304400"/>
          </a:xfrm>
          <a:prstGeom prst="rect">
            <a:avLst/>
          </a:prstGeom>
          <a:noFill/>
          <a:ln>
            <a:noFill/>
          </a:ln>
        </p:spPr>
      </p:pic>
      <p:cxnSp>
        <p:nvCxnSpPr>
          <p:cNvPr id="809" name="Google Shape;809;p124"/>
          <p:cNvCxnSpPr/>
          <p:nvPr/>
        </p:nvCxnSpPr>
        <p:spPr>
          <a:xfrm>
            <a:off x="4572000" y="940061"/>
            <a:ext cx="0" cy="1590675"/>
          </a:xfrm>
          <a:prstGeom prst="straightConnector1">
            <a:avLst/>
          </a:prstGeom>
          <a:noFill/>
          <a:ln cap="flat" cmpd="sng" w="19050">
            <a:solidFill>
              <a:srgbClr val="FEFEFE"/>
            </a:solidFill>
            <a:prstDash val="solid"/>
            <a:miter lim="800000"/>
            <a:headEnd len="sm" w="sm" type="none"/>
            <a:tailEnd len="sm" w="sm" type="none"/>
          </a:ln>
        </p:spPr>
      </p:cxnSp>
      <p:pic>
        <p:nvPicPr>
          <p:cNvPr descr="More than 2,000 people marched through the streets of Duncan on Sept. 30 in recognition of the inaugural National Day of Truth &amp; Reconciliation. (Robert Barron/Citizen)" id="810" name="Google Shape;810;p124"/>
          <p:cNvPicPr preferRelativeResize="0"/>
          <p:nvPr/>
        </p:nvPicPr>
        <p:blipFill rotWithShape="1">
          <a:blip r:embed="rId4">
            <a:alphaModFix/>
          </a:blip>
          <a:srcRect b="0" l="0" r="0" t="0"/>
          <a:stretch/>
        </p:blipFill>
        <p:spPr>
          <a:xfrm>
            <a:off x="4808589" y="368992"/>
            <a:ext cx="4094110" cy="273281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5"/>
          <p:cNvSpPr txBox="1"/>
          <p:nvPr>
            <p:ph type="title"/>
          </p:nvPr>
        </p:nvSpPr>
        <p:spPr>
          <a:xfrm>
            <a:off x="628650" y="273845"/>
            <a:ext cx="7886700" cy="6777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 sz="3200"/>
              <a:t>Actions </a:t>
            </a:r>
            <a:endParaRPr/>
          </a:p>
        </p:txBody>
      </p:sp>
      <p:sp>
        <p:nvSpPr>
          <p:cNvPr id="816" name="Google Shape;816;p125"/>
          <p:cNvSpPr txBox="1"/>
          <p:nvPr>
            <p:ph idx="1" type="body"/>
          </p:nvPr>
        </p:nvSpPr>
        <p:spPr>
          <a:xfrm>
            <a:off x="628650" y="1059582"/>
            <a:ext cx="3886200" cy="372641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600"/>
              <a:buChar char="•"/>
            </a:pPr>
            <a:r>
              <a:rPr lang="en" sz="1600" u="sng"/>
              <a:t>Commitment to “</a:t>
            </a:r>
            <a:r>
              <a:rPr b="1" lang="en" sz="1600" u="sng"/>
              <a:t>OCAP</a:t>
            </a:r>
            <a:r>
              <a:rPr lang="en" sz="1600" u="sng"/>
              <a:t>”</a:t>
            </a:r>
            <a:r>
              <a:rPr lang="en" sz="1600"/>
              <a:t> - First Nations principles of </a:t>
            </a:r>
            <a:r>
              <a:rPr b="1" lang="en" sz="1600" u="sng"/>
              <a:t>O</a:t>
            </a:r>
            <a:r>
              <a:rPr lang="en" sz="1600"/>
              <a:t>wnership, </a:t>
            </a:r>
            <a:r>
              <a:rPr b="1" lang="en" sz="1600" u="sng"/>
              <a:t>C</a:t>
            </a:r>
            <a:r>
              <a:rPr lang="en" sz="1600"/>
              <a:t>ontrol, </a:t>
            </a:r>
            <a:r>
              <a:rPr b="1" lang="en" sz="1600" u="sng"/>
              <a:t>A</a:t>
            </a:r>
            <a:r>
              <a:rPr lang="en" sz="1600"/>
              <a:t>ccess, and </a:t>
            </a:r>
            <a:r>
              <a:rPr b="1" lang="en" sz="1600" u="sng"/>
              <a:t>P</a:t>
            </a:r>
            <a:r>
              <a:rPr lang="en" sz="1600"/>
              <a:t>ossession – which assert First Nations’ control over data collection processes, and that they own and control how this information can be used in health research. </a:t>
            </a:r>
            <a:endParaRPr/>
          </a:p>
          <a:p>
            <a:pPr indent="0" lvl="0" marL="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 sz="1600" u="sng"/>
              <a:t>Facilitating dialogue, contribute expertise and collaboratively develop systems </a:t>
            </a:r>
            <a:r>
              <a:rPr lang="en" sz="1600"/>
              <a:t>to produce high quality, robust health data that appropriately respect the governance rights of Indigenous people; </a:t>
            </a:r>
            <a:endParaRPr sz="1600"/>
          </a:p>
          <a:p>
            <a:pPr indent="0" lvl="0" marL="0" rtl="0" algn="l">
              <a:lnSpc>
                <a:spcPct val="90000"/>
              </a:lnSpc>
              <a:spcBef>
                <a:spcPts val="1000"/>
              </a:spcBef>
              <a:spcAft>
                <a:spcPts val="0"/>
              </a:spcAft>
              <a:buClr>
                <a:schemeClr val="dk1"/>
              </a:buClr>
              <a:buSzPts val="1600"/>
              <a:buNone/>
            </a:pPr>
            <a:r>
              <a:t/>
            </a:r>
            <a:endParaRPr sz="1600"/>
          </a:p>
          <a:p>
            <a:pPr indent="-228600" lvl="0" marL="228600" rtl="0" algn="l">
              <a:lnSpc>
                <a:spcPct val="90000"/>
              </a:lnSpc>
              <a:spcBef>
                <a:spcPts val="1000"/>
              </a:spcBef>
              <a:spcAft>
                <a:spcPts val="0"/>
              </a:spcAft>
              <a:buClr>
                <a:schemeClr val="dk1"/>
              </a:buClr>
              <a:buSzPts val="1600"/>
              <a:buChar char="•"/>
            </a:pPr>
            <a:r>
              <a:rPr lang="en" sz="1600" u="sng"/>
              <a:t>Ensuring that research engagement includes the requirement of equitable benefit</a:t>
            </a:r>
            <a:r>
              <a:rPr lang="en" sz="1600"/>
              <a:t> for First Nations, Métis and Inuit people in Canada as evaluated by representative organizations; </a:t>
            </a:r>
            <a:endParaRPr sz="1600"/>
          </a:p>
        </p:txBody>
      </p:sp>
      <p:sp>
        <p:nvSpPr>
          <p:cNvPr id="817" name="Google Shape;817;p125"/>
          <p:cNvSpPr txBox="1"/>
          <p:nvPr>
            <p:ph idx="2" type="body"/>
          </p:nvPr>
        </p:nvSpPr>
        <p:spPr>
          <a:xfrm>
            <a:off x="4499992" y="1059582"/>
            <a:ext cx="3805402" cy="2268252"/>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1600"/>
              <a:buChar char="•"/>
            </a:pPr>
            <a:r>
              <a:rPr lang="en" sz="1600"/>
              <a:t>Advocating for the Canadian Institute for Health Information (CIHI) to </a:t>
            </a:r>
            <a:r>
              <a:rPr lang="en" sz="1600" u="sng"/>
              <a:t>better facilitate collection, analysis and dissemination of this </a:t>
            </a:r>
            <a:r>
              <a:rPr lang="en" sz="1600"/>
              <a:t>data; and,</a:t>
            </a:r>
            <a:endParaRPr/>
          </a:p>
          <a:p>
            <a:pPr indent="-228600" lvl="0" marL="228600" rtl="0" algn="l">
              <a:lnSpc>
                <a:spcPct val="100000"/>
              </a:lnSpc>
              <a:spcBef>
                <a:spcPts val="1000"/>
              </a:spcBef>
              <a:spcAft>
                <a:spcPts val="0"/>
              </a:spcAft>
              <a:buClr>
                <a:schemeClr val="dk1"/>
              </a:buClr>
              <a:buSzPts val="1600"/>
              <a:buChar char="•"/>
            </a:pPr>
            <a:r>
              <a:rPr lang="en" sz="1600"/>
              <a:t>Supporting the recommendation from the 2015 report of the Advisory Panel on Health Care Innovation (chaired by Dr. David Naylor) to </a:t>
            </a:r>
            <a:r>
              <a:rPr lang="en" sz="1600" u="sng"/>
              <a:t>create a First Nations Health Quality Council</a:t>
            </a:r>
            <a:r>
              <a:rPr lang="en" sz="1600"/>
              <a:t> which would lead this work.</a:t>
            </a:r>
            <a:endParaRPr sz="1600"/>
          </a:p>
        </p:txBody>
      </p:sp>
      <p:pic>
        <p:nvPicPr>
          <p:cNvPr descr="The new National Day for Truth and Reconciliation will be as significant as  we make it | The Star" id="818" name="Google Shape;818;p125"/>
          <p:cNvPicPr preferRelativeResize="0"/>
          <p:nvPr/>
        </p:nvPicPr>
        <p:blipFill rotWithShape="1">
          <a:blip r:embed="rId3">
            <a:alphaModFix/>
          </a:blip>
          <a:srcRect b="0" l="0" r="0" t="0"/>
          <a:stretch/>
        </p:blipFill>
        <p:spPr>
          <a:xfrm>
            <a:off x="5340027" y="3435846"/>
            <a:ext cx="1799020" cy="162343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00" scaled="0"/>
        </a:gradFill>
      </p:bgPr>
    </p:bg>
    <p:spTree>
      <p:nvGrpSpPr>
        <p:cNvPr id="822" name="Shape 822"/>
        <p:cNvGrpSpPr/>
        <p:nvPr/>
      </p:nvGrpSpPr>
      <p:grpSpPr>
        <a:xfrm>
          <a:off x="0" y="0"/>
          <a:ext cx="0" cy="0"/>
          <a:chOff x="0" y="0"/>
          <a:chExt cx="0" cy="0"/>
        </a:xfrm>
      </p:grpSpPr>
      <p:sp>
        <p:nvSpPr>
          <p:cNvPr id="823" name="Google Shape;823;p126"/>
          <p:cNvSpPr/>
          <p:nvPr/>
        </p:nvSpPr>
        <p:spPr>
          <a:xfrm>
            <a:off x="5650993" y="0"/>
            <a:ext cx="3493008"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824" name="Google Shape;824;p126"/>
          <p:cNvCxnSpPr/>
          <p:nvPr/>
        </p:nvCxnSpPr>
        <p:spPr>
          <a:xfrm>
            <a:off x="5915027" y="942975"/>
            <a:ext cx="0" cy="4200525"/>
          </a:xfrm>
          <a:prstGeom prst="straightConnector1">
            <a:avLst/>
          </a:prstGeom>
          <a:noFill/>
          <a:ln cap="flat" cmpd="sng" w="25400">
            <a:solidFill>
              <a:schemeClr val="lt1"/>
            </a:solidFill>
            <a:prstDash val="solid"/>
            <a:miter lim="800000"/>
            <a:headEnd len="sm" w="sm" type="none"/>
            <a:tailEnd len="sm" w="sm" type="none"/>
          </a:ln>
        </p:spPr>
      </p:cxnSp>
      <p:pic>
        <p:nvPicPr>
          <p:cNvPr descr="Text&#10;&#10;Description automatically generated with medium confidence" id="825" name="Google Shape;825;p126"/>
          <p:cNvPicPr preferRelativeResize="0"/>
          <p:nvPr>
            <p:ph idx="2" type="body"/>
          </p:nvPr>
        </p:nvPicPr>
        <p:blipFill rotWithShape="1">
          <a:blip r:embed="rId3">
            <a:alphaModFix/>
          </a:blip>
          <a:srcRect b="0" l="0" r="0" t="0"/>
          <a:stretch/>
        </p:blipFill>
        <p:spPr>
          <a:xfrm>
            <a:off x="653655" y="451249"/>
            <a:ext cx="4413647" cy="1259681"/>
          </a:xfrm>
          <a:prstGeom prst="rect">
            <a:avLst/>
          </a:prstGeom>
          <a:noFill/>
          <a:ln>
            <a:noFill/>
          </a:ln>
        </p:spPr>
      </p:pic>
      <p:pic>
        <p:nvPicPr>
          <p:cNvPr descr="Pope to visit Canada on pilgrimage of 'healing and reconciliation'" id="826" name="Google Shape;826;p126"/>
          <p:cNvPicPr preferRelativeResize="0"/>
          <p:nvPr/>
        </p:nvPicPr>
        <p:blipFill rotWithShape="1">
          <a:blip r:embed="rId4">
            <a:alphaModFix/>
          </a:blip>
          <a:srcRect b="0" l="0" r="0" t="0"/>
          <a:stretch/>
        </p:blipFill>
        <p:spPr>
          <a:xfrm>
            <a:off x="653655" y="1762125"/>
            <a:ext cx="4413647" cy="2928938"/>
          </a:xfrm>
          <a:prstGeom prst="rect">
            <a:avLst/>
          </a:prstGeom>
          <a:noFill/>
          <a:ln>
            <a:noFill/>
          </a:ln>
        </p:spPr>
      </p:pic>
      <p:sp>
        <p:nvSpPr>
          <p:cNvPr id="827" name="Google Shape;827;p126"/>
          <p:cNvSpPr txBox="1"/>
          <p:nvPr>
            <p:ph type="title"/>
          </p:nvPr>
        </p:nvSpPr>
        <p:spPr>
          <a:xfrm>
            <a:off x="6035060" y="942977"/>
            <a:ext cx="3108940" cy="319115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alibri"/>
              <a:buNone/>
            </a:pPr>
            <a:r>
              <a:rPr lang="en" sz="3200">
                <a:solidFill>
                  <a:schemeClr val="lt1"/>
                </a:solidFill>
                <a:latin typeface="Calibri"/>
                <a:ea typeface="Calibri"/>
                <a:cs typeface="Calibri"/>
                <a:sym typeface="Calibri"/>
              </a:rPr>
              <a:t>Recommendation 20</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1" name="Shape 831"/>
        <p:cNvGrpSpPr/>
        <p:nvPr/>
      </p:nvGrpSpPr>
      <p:grpSpPr>
        <a:xfrm>
          <a:off x="0" y="0"/>
          <a:ext cx="0" cy="0"/>
          <a:chOff x="0" y="0"/>
          <a:chExt cx="0" cy="0"/>
        </a:xfrm>
      </p:grpSpPr>
      <p:sp>
        <p:nvSpPr>
          <p:cNvPr id="832" name="Google Shape;832;p127"/>
          <p:cNvSpPr txBox="1"/>
          <p:nvPr>
            <p:ph type="title"/>
          </p:nvPr>
        </p:nvSpPr>
        <p:spPr>
          <a:xfrm>
            <a:off x="486698" y="471952"/>
            <a:ext cx="2629121" cy="74964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solidFill>
                  <a:schemeClr val="dk1"/>
                </a:solidFill>
                <a:latin typeface="Calibri"/>
                <a:ea typeface="Calibri"/>
                <a:cs typeface="Calibri"/>
                <a:sym typeface="Calibri"/>
              </a:rPr>
              <a:t>Actions </a:t>
            </a:r>
            <a:endParaRPr/>
          </a:p>
        </p:txBody>
      </p:sp>
      <p:sp>
        <p:nvSpPr>
          <p:cNvPr id="833" name="Google Shape;833;p127"/>
          <p:cNvSpPr txBox="1"/>
          <p:nvPr>
            <p:ph idx="1" type="body"/>
          </p:nvPr>
        </p:nvSpPr>
        <p:spPr>
          <a:xfrm>
            <a:off x="486699" y="1437624"/>
            <a:ext cx="2629121" cy="334837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 sz="1800"/>
              <a:t>Renew emphasis on </a:t>
            </a:r>
            <a:r>
              <a:rPr b="1" lang="en" sz="1800"/>
              <a:t>primary care services</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Implementation of </a:t>
            </a:r>
            <a:r>
              <a:rPr b="1" lang="en" sz="1800"/>
              <a:t>Jordan’s principle </a:t>
            </a:r>
            <a:r>
              <a:rPr lang="en" sz="1800"/>
              <a:t>across health services</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Engaging all levels of government to </a:t>
            </a:r>
            <a:r>
              <a:rPr b="1" lang="en" sz="1800"/>
              <a:t>ensure seamless transition between federally and provincially funded healthcare</a:t>
            </a:r>
            <a:r>
              <a:rPr lang="en" sz="1800"/>
              <a:t> that is patient and family centered</a:t>
            </a:r>
            <a:endParaRPr/>
          </a:p>
        </p:txBody>
      </p:sp>
      <p:sp>
        <p:nvSpPr>
          <p:cNvPr id="834" name="Google Shape;834;p127"/>
          <p:cNvSpPr/>
          <p:nvPr/>
        </p:nvSpPr>
        <p:spPr>
          <a:xfrm>
            <a:off x="3479292" y="0"/>
            <a:ext cx="5664708" cy="51435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35" name="Google Shape;835;p127"/>
          <p:cNvSpPr/>
          <p:nvPr/>
        </p:nvSpPr>
        <p:spPr>
          <a:xfrm>
            <a:off x="3842766" y="418340"/>
            <a:ext cx="4938074" cy="4304390"/>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A temporary memorial for victims of Canada’s residential schools is blessed by Indigenous elders in a pipe ceremony in Calgary on Thursday, Aug. 26, 2021." id="836" name="Google Shape;836;p127"/>
          <p:cNvPicPr preferRelativeResize="0"/>
          <p:nvPr/>
        </p:nvPicPr>
        <p:blipFill rotWithShape="1">
          <a:blip r:embed="rId3">
            <a:alphaModFix/>
          </a:blip>
          <a:srcRect b="0" l="0" r="0" t="0"/>
          <a:stretch/>
        </p:blipFill>
        <p:spPr>
          <a:xfrm>
            <a:off x="4054398" y="877596"/>
            <a:ext cx="4514498" cy="33858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1" name="Shape 841"/>
        <p:cNvGrpSpPr/>
        <p:nvPr/>
      </p:nvGrpSpPr>
      <p:grpSpPr>
        <a:xfrm>
          <a:off x="0" y="0"/>
          <a:ext cx="0" cy="0"/>
          <a:chOff x="0" y="0"/>
          <a:chExt cx="0" cy="0"/>
        </a:xfrm>
      </p:grpSpPr>
      <p:sp>
        <p:nvSpPr>
          <p:cNvPr id="842" name="Google Shape;842;p128"/>
          <p:cNvSpPr/>
          <p:nvPr/>
        </p:nvSpPr>
        <p:spPr>
          <a:xfrm>
            <a:off x="1" y="0"/>
            <a:ext cx="4101411"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Text&#10;&#10;Description automatically generated" id="843" name="Google Shape;843;p128"/>
          <p:cNvPicPr preferRelativeResize="0"/>
          <p:nvPr>
            <p:ph idx="2" type="body"/>
          </p:nvPr>
        </p:nvPicPr>
        <p:blipFill rotWithShape="1">
          <a:blip r:embed="rId3">
            <a:alphaModFix/>
          </a:blip>
          <a:srcRect b="0" l="0" r="0" t="0"/>
          <a:stretch/>
        </p:blipFill>
        <p:spPr>
          <a:xfrm>
            <a:off x="5106592" y="479825"/>
            <a:ext cx="3026569" cy="937022"/>
          </a:xfrm>
          <a:prstGeom prst="rect">
            <a:avLst/>
          </a:prstGeom>
          <a:noFill/>
          <a:ln>
            <a:noFill/>
          </a:ln>
        </p:spPr>
      </p:pic>
      <p:pic>
        <p:nvPicPr>
          <p:cNvPr descr="Text&#10;&#10;Description automatically generated" id="844" name="Google Shape;844;p128"/>
          <p:cNvPicPr preferRelativeResize="0"/>
          <p:nvPr/>
        </p:nvPicPr>
        <p:blipFill rotWithShape="1">
          <a:blip r:embed="rId4">
            <a:alphaModFix/>
          </a:blip>
          <a:srcRect b="0" l="0" r="0" t="0"/>
          <a:stretch/>
        </p:blipFill>
        <p:spPr>
          <a:xfrm>
            <a:off x="5106592" y="1468041"/>
            <a:ext cx="3026569" cy="887016"/>
          </a:xfrm>
          <a:prstGeom prst="rect">
            <a:avLst/>
          </a:prstGeom>
          <a:noFill/>
          <a:ln>
            <a:noFill/>
          </a:ln>
        </p:spPr>
      </p:pic>
      <p:pic>
        <p:nvPicPr>
          <p:cNvPr descr="Aboriginal Medicine and Healing Practices | LFS Indigenous Research  Partnerships" id="845" name="Google Shape;845;p128"/>
          <p:cNvPicPr preferRelativeResize="0"/>
          <p:nvPr/>
        </p:nvPicPr>
        <p:blipFill rotWithShape="1">
          <a:blip r:embed="rId5">
            <a:alphaModFix/>
          </a:blip>
          <a:srcRect b="0" l="0" r="0" t="0"/>
          <a:stretch/>
        </p:blipFill>
        <p:spPr>
          <a:xfrm>
            <a:off x="5106592" y="2407446"/>
            <a:ext cx="3026569" cy="2256235"/>
          </a:xfrm>
          <a:prstGeom prst="rect">
            <a:avLst/>
          </a:prstGeom>
          <a:noFill/>
          <a:ln>
            <a:noFill/>
          </a:ln>
        </p:spPr>
      </p:pic>
      <p:sp>
        <p:nvSpPr>
          <p:cNvPr id="846" name="Google Shape;846;p128"/>
          <p:cNvSpPr txBox="1"/>
          <p:nvPr>
            <p:ph type="title"/>
          </p:nvPr>
        </p:nvSpPr>
        <p:spPr>
          <a:xfrm>
            <a:off x="466222" y="480060"/>
            <a:ext cx="3168968" cy="418411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3200"/>
              <a:buFont typeface="Calibri"/>
              <a:buNone/>
            </a:pPr>
            <a:r>
              <a:rPr b="1" lang="en" sz="3200">
                <a:solidFill>
                  <a:srgbClr val="FFFFFF"/>
                </a:solidFill>
                <a:latin typeface="Calibri"/>
                <a:ea typeface="Calibri"/>
                <a:cs typeface="Calibri"/>
                <a:sym typeface="Calibri"/>
              </a:rPr>
              <a:t>Recommendation 21 &amp; 22</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0" name="Shape 850"/>
        <p:cNvGrpSpPr/>
        <p:nvPr/>
      </p:nvGrpSpPr>
      <p:grpSpPr>
        <a:xfrm>
          <a:off x="0" y="0"/>
          <a:ext cx="0" cy="0"/>
          <a:chOff x="0" y="0"/>
          <a:chExt cx="0" cy="0"/>
        </a:xfrm>
      </p:grpSpPr>
      <p:sp>
        <p:nvSpPr>
          <p:cNvPr id="851" name="Google Shape;851;p129"/>
          <p:cNvSpPr/>
          <p:nvPr/>
        </p:nvSpPr>
        <p:spPr>
          <a:xfrm>
            <a:off x="0" y="-2493"/>
            <a:ext cx="9144000" cy="5145993"/>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52" name="Google Shape;852;p129"/>
          <p:cNvSpPr/>
          <p:nvPr/>
        </p:nvSpPr>
        <p:spPr>
          <a:xfrm>
            <a:off x="485060" y="480060"/>
            <a:ext cx="8190311" cy="4183363"/>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53" name="Google Shape;853;p129"/>
          <p:cNvSpPr/>
          <p:nvPr/>
        </p:nvSpPr>
        <p:spPr>
          <a:xfrm>
            <a:off x="726018" y="720082"/>
            <a:ext cx="7708392" cy="37033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54" name="Google Shape;854;p129"/>
          <p:cNvSpPr txBox="1"/>
          <p:nvPr>
            <p:ph type="title"/>
          </p:nvPr>
        </p:nvSpPr>
        <p:spPr>
          <a:xfrm>
            <a:off x="1089493" y="789553"/>
            <a:ext cx="7018399" cy="48605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Actions</a:t>
            </a:r>
            <a:r>
              <a:rPr lang="en" sz="4000"/>
              <a:t> </a:t>
            </a:r>
            <a:endParaRPr/>
          </a:p>
        </p:txBody>
      </p:sp>
      <p:sp>
        <p:nvSpPr>
          <p:cNvPr id="855" name="Google Shape;855;p129"/>
          <p:cNvSpPr txBox="1"/>
          <p:nvPr>
            <p:ph idx="1" type="body"/>
          </p:nvPr>
        </p:nvSpPr>
        <p:spPr>
          <a:xfrm>
            <a:off x="1089493" y="1491630"/>
            <a:ext cx="3362493" cy="293177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 sz="1800"/>
              <a:t>Advocating for </a:t>
            </a:r>
            <a:r>
              <a:rPr b="1" lang="en" sz="1800"/>
              <a:t>parallel support of Indigenous traditional medicine approaches to healing</a:t>
            </a:r>
            <a:r>
              <a:rPr lang="en" sz="1800"/>
              <a:t>;</a:t>
            </a:r>
            <a:endParaRPr/>
          </a:p>
          <a:p>
            <a:pPr indent="0" lvl="0" marL="0" rtl="0" algn="l">
              <a:lnSpc>
                <a:spcPct val="90000"/>
              </a:lnSpc>
              <a:spcBef>
                <a:spcPts val="1000"/>
              </a:spcBef>
              <a:spcAft>
                <a:spcPts val="0"/>
              </a:spcAft>
              <a:buClr>
                <a:schemeClr val="dk1"/>
              </a:buClr>
              <a:buSzPts val="1800"/>
              <a:buNone/>
            </a:pPr>
            <a:r>
              <a:t/>
            </a:r>
            <a:endParaRPr sz="1800"/>
          </a:p>
          <a:p>
            <a:pPr indent="-228600" lvl="0" marL="228600" rtl="0" algn="l">
              <a:lnSpc>
                <a:spcPct val="90000"/>
              </a:lnSpc>
              <a:spcBef>
                <a:spcPts val="1000"/>
              </a:spcBef>
              <a:spcAft>
                <a:spcPts val="0"/>
              </a:spcAft>
              <a:buClr>
                <a:schemeClr val="dk1"/>
              </a:buClr>
              <a:buSzPts val="1800"/>
              <a:buChar char="•"/>
            </a:pPr>
            <a:r>
              <a:rPr lang="en" sz="1800"/>
              <a:t>Working with traditional healers to develop respectful ways to teach learners as well as practicing health care providers on </a:t>
            </a:r>
            <a:r>
              <a:rPr b="1" lang="en" sz="1800"/>
              <a:t>how to work with traditional healers or people who are using traditional healing methods </a:t>
            </a:r>
            <a:r>
              <a:rPr lang="en" sz="1800"/>
              <a:t>- this may include accreditation; and,</a:t>
            </a:r>
            <a:endParaRPr sz="1800"/>
          </a:p>
        </p:txBody>
      </p:sp>
      <p:sp>
        <p:nvSpPr>
          <p:cNvPr id="856" name="Google Shape;856;p129"/>
          <p:cNvSpPr txBox="1"/>
          <p:nvPr>
            <p:ph idx="2" type="body"/>
          </p:nvPr>
        </p:nvSpPr>
        <p:spPr>
          <a:xfrm>
            <a:off x="4692015" y="1491630"/>
            <a:ext cx="3415876" cy="275430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 sz="1800"/>
              <a:t>Developing community partnerships between First Nations communities and health organizations </a:t>
            </a:r>
            <a:r>
              <a:rPr lang="en" sz="1800"/>
              <a:t>to ensure inclusion of traditional healing in the primary care models in ways that are respectful, responsive, and directed by First Nations communities and traditional healers.</a:t>
            </a:r>
            <a:endParaRPr sz="18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0" name="Shape 860"/>
        <p:cNvGrpSpPr/>
        <p:nvPr/>
      </p:nvGrpSpPr>
      <p:grpSpPr>
        <a:xfrm>
          <a:off x="0" y="0"/>
          <a:ext cx="0" cy="0"/>
          <a:chOff x="0" y="0"/>
          <a:chExt cx="0" cy="0"/>
        </a:xfrm>
      </p:grpSpPr>
      <p:sp>
        <p:nvSpPr>
          <p:cNvPr id="861" name="Google Shape;861;p130"/>
          <p:cNvSpPr txBox="1"/>
          <p:nvPr>
            <p:ph type="title"/>
          </p:nvPr>
        </p:nvSpPr>
        <p:spPr>
          <a:xfrm>
            <a:off x="742950" y="253746"/>
            <a:ext cx="7658100" cy="80924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Recommendation 23</a:t>
            </a:r>
            <a:endParaRPr/>
          </a:p>
        </p:txBody>
      </p:sp>
      <p:sp>
        <p:nvSpPr>
          <p:cNvPr id="862" name="Google Shape;862;p130"/>
          <p:cNvSpPr/>
          <p:nvPr/>
        </p:nvSpPr>
        <p:spPr>
          <a:xfrm>
            <a:off x="0" y="1606313"/>
            <a:ext cx="9144000" cy="3537188"/>
          </a:xfrm>
          <a:prstGeom prst="rect">
            <a:avLst/>
          </a:prstGeom>
          <a:solidFill>
            <a:srgbClr val="663F4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63" name="Google Shape;863;p130"/>
          <p:cNvSpPr/>
          <p:nvPr/>
        </p:nvSpPr>
        <p:spPr>
          <a:xfrm>
            <a:off x="241174" y="1817372"/>
            <a:ext cx="4210177" cy="2947736"/>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Northwest Coast Canada First Nations native hand carved image 1" id="864" name="Google Shape;864;p130"/>
          <p:cNvPicPr preferRelativeResize="0"/>
          <p:nvPr/>
        </p:nvPicPr>
        <p:blipFill rotWithShape="1">
          <a:blip r:embed="rId3">
            <a:alphaModFix/>
          </a:blip>
          <a:srcRect b="0" l="0" r="0" t="0"/>
          <a:stretch/>
        </p:blipFill>
        <p:spPr>
          <a:xfrm>
            <a:off x="698817" y="2056798"/>
            <a:ext cx="3291840" cy="2468880"/>
          </a:xfrm>
          <a:prstGeom prst="rect">
            <a:avLst/>
          </a:prstGeom>
          <a:noFill/>
          <a:ln>
            <a:noFill/>
          </a:ln>
        </p:spPr>
      </p:pic>
      <p:sp>
        <p:nvSpPr>
          <p:cNvPr id="865" name="Google Shape;865;p130"/>
          <p:cNvSpPr/>
          <p:nvPr/>
        </p:nvSpPr>
        <p:spPr>
          <a:xfrm>
            <a:off x="4691063" y="1817372"/>
            <a:ext cx="4210177" cy="2947736"/>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Timeline&#10;&#10;Description automatically generated with medium confidence" id="866" name="Google Shape;866;p130"/>
          <p:cNvPicPr preferRelativeResize="0"/>
          <p:nvPr>
            <p:ph idx="2" type="body"/>
          </p:nvPr>
        </p:nvPicPr>
        <p:blipFill rotWithShape="1">
          <a:blip r:embed="rId4">
            <a:alphaModFix/>
          </a:blip>
          <a:srcRect b="0" l="0" r="0" t="0"/>
          <a:stretch/>
        </p:blipFill>
        <p:spPr>
          <a:xfrm>
            <a:off x="4933887" y="2289808"/>
            <a:ext cx="3730752" cy="20063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ph type="title"/>
          </p:nvPr>
        </p:nvSpPr>
        <p:spPr>
          <a:xfrm>
            <a:off x="457200" y="205978"/>
            <a:ext cx="8229600" cy="691586"/>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b="1" lang="en" sz="3200"/>
              <a:t>Canadian Indigenous populations</a:t>
            </a:r>
            <a:endParaRPr b="1" sz="3200"/>
          </a:p>
        </p:txBody>
      </p:sp>
      <p:sp>
        <p:nvSpPr>
          <p:cNvPr id="347" name="Google Shape;347;p59"/>
          <p:cNvSpPr txBox="1"/>
          <p:nvPr>
            <p:ph idx="1" type="body"/>
          </p:nvPr>
        </p:nvSpPr>
        <p:spPr>
          <a:xfrm>
            <a:off x="457200" y="1059582"/>
            <a:ext cx="8229600" cy="394243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b="1" lang="en" sz="1800"/>
              <a:t>Indigenous peoples </a:t>
            </a:r>
            <a:r>
              <a:rPr lang="en" sz="1800"/>
              <a:t>refers to 3 groups: </a:t>
            </a:r>
            <a:endParaRPr/>
          </a:p>
          <a:p>
            <a:pPr indent="0" lvl="0" marL="0" rtl="0" algn="l">
              <a:spcBef>
                <a:spcPts val="360"/>
              </a:spcBef>
              <a:spcAft>
                <a:spcPts val="0"/>
              </a:spcAft>
              <a:buClr>
                <a:schemeClr val="dk1"/>
              </a:buClr>
              <a:buSzPts val="1800"/>
              <a:buNone/>
            </a:pPr>
            <a:r>
              <a:t/>
            </a:r>
            <a:endParaRPr sz="1800"/>
          </a:p>
          <a:p>
            <a:pPr indent="-285750" lvl="1" marL="742950" rtl="0" algn="l">
              <a:spcBef>
                <a:spcPts val="360"/>
              </a:spcBef>
              <a:spcAft>
                <a:spcPts val="0"/>
              </a:spcAft>
              <a:buClr>
                <a:schemeClr val="dk1"/>
              </a:buClr>
              <a:buSzPts val="1800"/>
              <a:buChar char="–"/>
            </a:pPr>
            <a:r>
              <a:rPr lang="en" sz="1800" u="sng"/>
              <a:t>First Nations</a:t>
            </a:r>
            <a:endParaRPr/>
          </a:p>
          <a:p>
            <a:pPr indent="-285750" lvl="1" marL="742950" rtl="0" algn="l">
              <a:spcBef>
                <a:spcPts val="360"/>
              </a:spcBef>
              <a:spcAft>
                <a:spcPts val="0"/>
              </a:spcAft>
              <a:buClr>
                <a:schemeClr val="dk1"/>
              </a:buClr>
              <a:buSzPts val="1800"/>
              <a:buChar char="–"/>
            </a:pPr>
            <a:r>
              <a:rPr lang="en" sz="1800" u="sng"/>
              <a:t>Métis</a:t>
            </a:r>
            <a:r>
              <a:rPr lang="en" sz="1800"/>
              <a:t>, and </a:t>
            </a:r>
            <a:endParaRPr/>
          </a:p>
          <a:p>
            <a:pPr indent="-285750" lvl="1" marL="742950" rtl="0" algn="l">
              <a:spcBef>
                <a:spcPts val="360"/>
              </a:spcBef>
              <a:spcAft>
                <a:spcPts val="0"/>
              </a:spcAft>
              <a:buClr>
                <a:schemeClr val="dk1"/>
              </a:buClr>
              <a:buSzPts val="1800"/>
              <a:buChar char="–"/>
            </a:pPr>
            <a:r>
              <a:rPr lang="en" sz="1800" u="sng"/>
              <a:t>Inuit</a:t>
            </a:r>
            <a:r>
              <a:rPr lang="en" sz="1800"/>
              <a:t> </a:t>
            </a:r>
            <a:endParaRPr sz="1800"/>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Much of Canada’s cultural, economic and political landscape has been shaped by the achievements of Indigenous peoples. </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Indigenous leaders, elders, healers, educators, business leaders, artists, activists have made invaluable contributions that touch all aspects of life in Canada.</a:t>
            </a:r>
            <a:endParaRPr/>
          </a:p>
          <a:p>
            <a:pPr indent="0" lvl="0" marL="0" rtl="0" algn="l">
              <a:spcBef>
                <a:spcPts val="360"/>
              </a:spcBef>
              <a:spcAft>
                <a:spcPts val="0"/>
              </a:spcAft>
              <a:buClr>
                <a:schemeClr val="dk1"/>
              </a:buClr>
              <a:buSzPts val="1800"/>
              <a:buNone/>
            </a:pPr>
            <a:r>
              <a:t/>
            </a:r>
            <a:endParaRPr sz="1800"/>
          </a:p>
          <a:p>
            <a:pPr indent="0" lvl="0" marL="0" rtl="0" algn="l">
              <a:spcBef>
                <a:spcPts val="360"/>
              </a:spcBef>
              <a:spcAft>
                <a:spcPts val="0"/>
              </a:spcAft>
              <a:buClr>
                <a:schemeClr val="dk1"/>
              </a:buClr>
              <a:buSzPts val="1800"/>
              <a:buNone/>
            </a:pPr>
            <a:r>
              <a:t/>
            </a:r>
            <a:endParaRPr sz="1800"/>
          </a:p>
          <a:p>
            <a:pPr indent="0" lvl="1" marL="457200" rtl="0" algn="l">
              <a:spcBef>
                <a:spcPts val="360"/>
              </a:spcBef>
              <a:spcAft>
                <a:spcPts val="0"/>
              </a:spcAft>
              <a:buClr>
                <a:schemeClr val="dk1"/>
              </a:buClr>
              <a:buSzPts val="1800"/>
              <a:buNone/>
            </a:pPr>
            <a:r>
              <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0" name="Shape 870"/>
        <p:cNvGrpSpPr/>
        <p:nvPr/>
      </p:nvGrpSpPr>
      <p:grpSpPr>
        <a:xfrm>
          <a:off x="0" y="0"/>
          <a:ext cx="0" cy="0"/>
          <a:chOff x="0" y="0"/>
          <a:chExt cx="0" cy="0"/>
        </a:xfrm>
      </p:grpSpPr>
      <p:sp>
        <p:nvSpPr>
          <p:cNvPr id="871" name="Google Shape;871;p131"/>
          <p:cNvSpPr/>
          <p:nvPr/>
        </p:nvSpPr>
        <p:spPr>
          <a:xfrm>
            <a:off x="241173" y="240030"/>
            <a:ext cx="8661654" cy="4663440"/>
          </a:xfrm>
          <a:prstGeom prst="rect">
            <a:avLst/>
          </a:prstGeom>
          <a:solidFill>
            <a:schemeClr val="dk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72" name="Google Shape;872;p131"/>
          <p:cNvSpPr txBox="1"/>
          <p:nvPr>
            <p:ph type="title"/>
          </p:nvPr>
        </p:nvSpPr>
        <p:spPr>
          <a:xfrm>
            <a:off x="628651" y="722630"/>
            <a:ext cx="2620772" cy="3698239"/>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accent1"/>
              </a:buClr>
              <a:buSzPts val="3200"/>
              <a:buFont typeface="Calibri"/>
              <a:buNone/>
            </a:pPr>
            <a:r>
              <a:rPr b="1" lang="en" sz="3200">
                <a:solidFill>
                  <a:schemeClr val="accent1"/>
                </a:solidFill>
              </a:rPr>
              <a:t>Actions</a:t>
            </a:r>
            <a:r>
              <a:rPr lang="en">
                <a:solidFill>
                  <a:schemeClr val="accent1"/>
                </a:solidFill>
              </a:rPr>
              <a:t> </a:t>
            </a:r>
            <a:endParaRPr/>
          </a:p>
        </p:txBody>
      </p:sp>
      <p:cxnSp>
        <p:nvCxnSpPr>
          <p:cNvPr id="873" name="Google Shape;873;p131"/>
          <p:cNvCxnSpPr/>
          <p:nvPr/>
        </p:nvCxnSpPr>
        <p:spPr>
          <a:xfrm>
            <a:off x="3490722" y="1543050"/>
            <a:ext cx="0" cy="2057400"/>
          </a:xfrm>
          <a:prstGeom prst="straightConnector1">
            <a:avLst/>
          </a:prstGeom>
          <a:noFill/>
          <a:ln cap="flat" cmpd="sng" w="19050">
            <a:solidFill>
              <a:srgbClr val="262626"/>
            </a:solidFill>
            <a:prstDash val="solid"/>
            <a:miter lim="800000"/>
            <a:headEnd len="sm" w="sm" type="none"/>
            <a:tailEnd len="sm" w="sm" type="none"/>
          </a:ln>
        </p:spPr>
      </p:cxnSp>
      <p:sp>
        <p:nvSpPr>
          <p:cNvPr id="874" name="Google Shape;874;p131"/>
          <p:cNvSpPr txBox="1"/>
          <p:nvPr>
            <p:ph idx="1" type="body"/>
          </p:nvPr>
        </p:nvSpPr>
        <p:spPr>
          <a:xfrm>
            <a:off x="3732023" y="303498"/>
            <a:ext cx="4688205" cy="2268252"/>
          </a:xfrm>
          <a:prstGeom prst="rect">
            <a:avLst/>
          </a:prstGeom>
          <a:noFill/>
          <a:ln>
            <a:noFill/>
          </a:ln>
        </p:spPr>
        <p:txBody>
          <a:bodyPr anchorCtr="0" anchor="b" bIns="45700" lIns="91425" spcFirstLastPara="1" rIns="91425" wrap="square" tIns="45700">
            <a:noAutofit/>
          </a:bodyPr>
          <a:lstStyle/>
          <a:p>
            <a:pPr indent="-127000" lvl="0" marL="228600" rtl="0" algn="l">
              <a:lnSpc>
                <a:spcPct val="100000"/>
              </a:lnSpc>
              <a:spcBef>
                <a:spcPts val="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127000" lvl="0" marL="228600" rtl="0" algn="l">
              <a:lnSpc>
                <a:spcPct val="100000"/>
              </a:lnSpc>
              <a:spcBef>
                <a:spcPts val="1000"/>
              </a:spcBef>
              <a:spcAft>
                <a:spcPts val="0"/>
              </a:spcAft>
              <a:buClr>
                <a:schemeClr val="dk1"/>
              </a:buClr>
              <a:buSzPts val="1600"/>
              <a:buNone/>
            </a:pPr>
            <a:r>
              <a:t/>
            </a:r>
            <a:endParaRPr sz="1600"/>
          </a:p>
          <a:p>
            <a:pPr indent="-228600" lvl="0" marL="228600" rtl="0" algn="l">
              <a:lnSpc>
                <a:spcPct val="100000"/>
              </a:lnSpc>
              <a:spcBef>
                <a:spcPts val="1000"/>
              </a:spcBef>
              <a:spcAft>
                <a:spcPts val="0"/>
              </a:spcAft>
              <a:buClr>
                <a:schemeClr val="dk1"/>
              </a:buClr>
              <a:buSzPts val="1400"/>
              <a:buChar char="•"/>
            </a:pPr>
            <a:r>
              <a:rPr b="1" lang="en" sz="1400"/>
              <a:t>Establishing specific targets and timelines for the admission and graduation of First Nations, Métis and Inuit health professionals </a:t>
            </a:r>
            <a:r>
              <a:rPr lang="en" sz="1400"/>
              <a:t>in all of the Colleges; </a:t>
            </a:r>
            <a:endParaRPr sz="1400"/>
          </a:p>
          <a:p>
            <a:pPr indent="0" lvl="0" marL="0" rtl="0" algn="l">
              <a:lnSpc>
                <a:spcPct val="100000"/>
              </a:lnSpc>
              <a:spcBef>
                <a:spcPts val="1000"/>
              </a:spcBef>
              <a:spcAft>
                <a:spcPts val="0"/>
              </a:spcAft>
              <a:buClr>
                <a:schemeClr val="dk1"/>
              </a:buClr>
              <a:buSzPts val="1400"/>
              <a:buNone/>
            </a:pPr>
            <a:r>
              <a:t/>
            </a:r>
            <a:endParaRPr sz="1400"/>
          </a:p>
          <a:p>
            <a:pPr indent="-228600" lvl="0" marL="228600" rtl="0" algn="l">
              <a:lnSpc>
                <a:spcPct val="100000"/>
              </a:lnSpc>
              <a:spcBef>
                <a:spcPts val="1000"/>
              </a:spcBef>
              <a:spcAft>
                <a:spcPts val="0"/>
              </a:spcAft>
              <a:buClr>
                <a:schemeClr val="dk1"/>
              </a:buClr>
              <a:buSzPts val="1400"/>
              <a:buChar char="•"/>
            </a:pPr>
            <a:r>
              <a:rPr lang="en" sz="1400"/>
              <a:t>Assessing, developing, and resourcing </a:t>
            </a:r>
            <a:r>
              <a:rPr b="1" lang="en" sz="1400"/>
              <a:t>pipeline activities to successfully achieve a representative workforce</a:t>
            </a:r>
            <a:r>
              <a:rPr lang="en" sz="1400"/>
              <a:t>;</a:t>
            </a:r>
            <a:endParaRPr/>
          </a:p>
          <a:p>
            <a:pPr indent="0" lvl="0" marL="0" rtl="0" algn="l">
              <a:lnSpc>
                <a:spcPct val="100000"/>
              </a:lnSpc>
              <a:spcBef>
                <a:spcPts val="1000"/>
              </a:spcBef>
              <a:spcAft>
                <a:spcPts val="0"/>
              </a:spcAft>
              <a:buClr>
                <a:schemeClr val="dk1"/>
              </a:buClr>
              <a:buSzPts val="1400"/>
              <a:buNone/>
            </a:pPr>
            <a:r>
              <a:t/>
            </a:r>
            <a:endParaRPr sz="1400"/>
          </a:p>
          <a:p>
            <a:pPr indent="-228600" lvl="0" marL="228600" rtl="0" algn="l">
              <a:lnSpc>
                <a:spcPct val="100000"/>
              </a:lnSpc>
              <a:spcBef>
                <a:spcPts val="1000"/>
              </a:spcBef>
              <a:spcAft>
                <a:spcPts val="0"/>
              </a:spcAft>
              <a:buClr>
                <a:schemeClr val="dk1"/>
              </a:buClr>
              <a:buSzPts val="1400"/>
              <a:buChar char="•"/>
            </a:pPr>
            <a:r>
              <a:rPr lang="en" sz="1400"/>
              <a:t>Exploring </a:t>
            </a:r>
            <a:r>
              <a:rPr b="1" lang="en" sz="1400"/>
              <a:t>partnership opportunities to improve the retention of Aboriginal health care providers </a:t>
            </a:r>
            <a:r>
              <a:rPr lang="en" sz="1400"/>
              <a:t>in Aboriginal health regardless of the location of practice;</a:t>
            </a:r>
            <a:endParaRPr sz="1400"/>
          </a:p>
        </p:txBody>
      </p:sp>
      <p:sp>
        <p:nvSpPr>
          <p:cNvPr id="875" name="Google Shape;875;p131"/>
          <p:cNvSpPr txBox="1"/>
          <p:nvPr>
            <p:ph idx="2" type="body"/>
          </p:nvPr>
        </p:nvSpPr>
        <p:spPr>
          <a:xfrm>
            <a:off x="3732023" y="2679762"/>
            <a:ext cx="4688205" cy="205222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t/>
            </a:r>
            <a:endParaRPr sz="1600"/>
          </a:p>
          <a:p>
            <a:pPr indent="-228600" lvl="0" marL="228600" rtl="0" algn="l">
              <a:lnSpc>
                <a:spcPct val="110000"/>
              </a:lnSpc>
              <a:spcBef>
                <a:spcPts val="1000"/>
              </a:spcBef>
              <a:spcAft>
                <a:spcPts val="0"/>
              </a:spcAft>
              <a:buClr>
                <a:schemeClr val="dk1"/>
              </a:buClr>
              <a:buSzPct val="100000"/>
              <a:buChar char="•"/>
            </a:pPr>
            <a:r>
              <a:rPr lang="en" sz="1600"/>
              <a:t>Recommending that all </a:t>
            </a:r>
            <a:r>
              <a:rPr b="1" lang="en" sz="1600"/>
              <a:t>health care professionals </a:t>
            </a:r>
            <a:r>
              <a:rPr lang="en" sz="1600"/>
              <a:t>who have contact with learners </a:t>
            </a:r>
            <a:r>
              <a:rPr b="1" lang="en" sz="1600"/>
              <a:t>should receive cultural safety training </a:t>
            </a:r>
            <a:r>
              <a:rPr lang="en" sz="1600"/>
              <a:t>and that a variety of methods and opportunities should be available; and, </a:t>
            </a:r>
            <a:endParaRPr sz="1600"/>
          </a:p>
          <a:p>
            <a:pPr indent="0" lvl="0" marL="0" rtl="0" algn="l">
              <a:lnSpc>
                <a:spcPct val="110000"/>
              </a:lnSpc>
              <a:spcBef>
                <a:spcPts val="1000"/>
              </a:spcBef>
              <a:spcAft>
                <a:spcPts val="0"/>
              </a:spcAft>
              <a:buClr>
                <a:schemeClr val="dk1"/>
              </a:buClr>
              <a:buSzPct val="100000"/>
              <a:buNone/>
            </a:pPr>
            <a:r>
              <a:t/>
            </a:r>
            <a:endParaRPr sz="1600"/>
          </a:p>
          <a:p>
            <a:pPr indent="-228600" lvl="0" marL="228600" rtl="0" algn="l">
              <a:lnSpc>
                <a:spcPct val="110000"/>
              </a:lnSpc>
              <a:spcBef>
                <a:spcPts val="1000"/>
              </a:spcBef>
              <a:spcAft>
                <a:spcPts val="0"/>
              </a:spcAft>
              <a:buClr>
                <a:schemeClr val="dk1"/>
              </a:buClr>
              <a:buSzPct val="100000"/>
              <a:buChar char="•"/>
            </a:pPr>
            <a:r>
              <a:rPr lang="en" sz="1600"/>
              <a:t>Further developing </a:t>
            </a:r>
            <a:r>
              <a:rPr b="1" lang="en" sz="1600"/>
              <a:t>remediation processes </a:t>
            </a:r>
            <a:r>
              <a:rPr lang="en" sz="1600"/>
              <a:t>for classroom and clinical teachers that are safe for learners who experience or witness culturally unsafe care or teaching.</a:t>
            </a: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9" name="Shape 879"/>
        <p:cNvGrpSpPr/>
        <p:nvPr/>
      </p:nvGrpSpPr>
      <p:grpSpPr>
        <a:xfrm>
          <a:off x="0" y="0"/>
          <a:ext cx="0" cy="0"/>
          <a:chOff x="0" y="0"/>
          <a:chExt cx="0" cy="0"/>
        </a:xfrm>
      </p:grpSpPr>
      <p:sp>
        <p:nvSpPr>
          <p:cNvPr id="880" name="Google Shape;880;p132"/>
          <p:cNvSpPr/>
          <p:nvPr/>
        </p:nvSpPr>
        <p:spPr>
          <a:xfrm>
            <a:off x="2" y="2"/>
            <a:ext cx="9143999" cy="51430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81" name="Google Shape;881;p132"/>
          <p:cNvSpPr txBox="1"/>
          <p:nvPr>
            <p:ph type="title"/>
          </p:nvPr>
        </p:nvSpPr>
        <p:spPr>
          <a:xfrm>
            <a:off x="442170" y="642135"/>
            <a:ext cx="3822188" cy="84605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Recommendation 24</a:t>
            </a:r>
            <a:endParaRPr/>
          </a:p>
        </p:txBody>
      </p:sp>
      <p:grpSp>
        <p:nvGrpSpPr>
          <p:cNvPr id="882" name="Google Shape;882;p132"/>
          <p:cNvGrpSpPr/>
          <p:nvPr/>
        </p:nvGrpSpPr>
        <p:grpSpPr>
          <a:xfrm>
            <a:off x="1" y="812613"/>
            <a:ext cx="266397" cy="505095"/>
            <a:chOff x="0" y="823811"/>
            <a:chExt cx="355196" cy="673460"/>
          </a:xfrm>
        </p:grpSpPr>
        <p:sp>
          <p:nvSpPr>
            <p:cNvPr id="883" name="Google Shape;883;p132"/>
            <p:cNvSpPr/>
            <p:nvPr/>
          </p:nvSpPr>
          <p:spPr>
            <a:xfrm>
              <a:off x="0" y="823811"/>
              <a:ext cx="87363"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84" name="Google Shape;884;p132"/>
            <p:cNvSpPr/>
            <p:nvPr/>
          </p:nvSpPr>
          <p:spPr>
            <a:xfrm>
              <a:off x="159341" y="823811"/>
              <a:ext cx="195855" cy="67346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885" name="Google Shape;885;p132"/>
          <p:cNvSpPr/>
          <p:nvPr/>
        </p:nvSpPr>
        <p:spPr>
          <a:xfrm flipH="1">
            <a:off x="498814" y="1567927"/>
            <a:ext cx="3223260" cy="2057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86" name="Google Shape;886;p132"/>
          <p:cNvSpPr txBox="1"/>
          <p:nvPr>
            <p:ph idx="1" type="body"/>
          </p:nvPr>
        </p:nvSpPr>
        <p:spPr>
          <a:xfrm>
            <a:off x="443041" y="1653648"/>
            <a:ext cx="3419569" cy="3240360"/>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lang="en" sz="1800"/>
              <a:t>We call upon </a:t>
            </a:r>
            <a:r>
              <a:rPr b="1" lang="en" sz="1800"/>
              <a:t>medical and nursing schools </a:t>
            </a:r>
            <a:r>
              <a:rPr lang="en" sz="1800"/>
              <a:t>in Canada to </a:t>
            </a:r>
            <a:r>
              <a:rPr b="1" lang="en" sz="1800"/>
              <a:t>require all students to take a course dealing with Aboriginal health issues</a:t>
            </a:r>
            <a:r>
              <a:rPr lang="en" sz="1800"/>
              <a:t>, including the history and legacy of residential schools, the United Nations Declaration on the Rights of Indigenous Peoples, Treaties and Aboriginal rights, and Indigenous teachings and practices. This will require </a:t>
            </a:r>
            <a:r>
              <a:rPr b="1" lang="en" sz="1800"/>
              <a:t>skills-based training in intercultural competency, conflict resolution, human rights, and anti-racism</a:t>
            </a:r>
            <a:r>
              <a:rPr lang="en" sz="1800"/>
              <a:t>.</a:t>
            </a:r>
            <a:endParaRPr/>
          </a:p>
        </p:txBody>
      </p:sp>
      <p:sp>
        <p:nvSpPr>
          <p:cNvPr id="887" name="Google Shape;887;p132"/>
          <p:cNvSpPr/>
          <p:nvPr/>
        </p:nvSpPr>
        <p:spPr>
          <a:xfrm flipH="1">
            <a:off x="8023252" y="0"/>
            <a:ext cx="1120748" cy="51435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88" name="Google Shape;888;p132"/>
          <p:cNvSpPr/>
          <p:nvPr/>
        </p:nvSpPr>
        <p:spPr>
          <a:xfrm>
            <a:off x="4264358" y="385392"/>
            <a:ext cx="4507025" cy="4375933"/>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Canadian Indigenous Nurses Association" id="889" name="Google Shape;889;p132"/>
          <p:cNvPicPr preferRelativeResize="0"/>
          <p:nvPr/>
        </p:nvPicPr>
        <p:blipFill rotWithShape="1">
          <a:blip r:embed="rId3">
            <a:alphaModFix/>
          </a:blip>
          <a:srcRect b="1165" l="0" r="-4" t="248"/>
          <a:stretch/>
        </p:blipFill>
        <p:spPr>
          <a:xfrm>
            <a:off x="4483342" y="599514"/>
            <a:ext cx="4069058" cy="394447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3" name="Shape 893"/>
        <p:cNvGrpSpPr/>
        <p:nvPr/>
      </p:nvGrpSpPr>
      <p:grpSpPr>
        <a:xfrm>
          <a:off x="0" y="0"/>
          <a:ext cx="0" cy="0"/>
          <a:chOff x="0" y="0"/>
          <a:chExt cx="0" cy="0"/>
        </a:xfrm>
      </p:grpSpPr>
      <p:sp>
        <p:nvSpPr>
          <p:cNvPr id="894" name="Google Shape;894;p133"/>
          <p:cNvSpPr/>
          <p:nvPr/>
        </p:nvSpPr>
        <p:spPr>
          <a:xfrm>
            <a:off x="241173" y="240030"/>
            <a:ext cx="8661654" cy="4663440"/>
          </a:xfrm>
          <a:prstGeom prst="rect">
            <a:avLst/>
          </a:prstGeom>
          <a:solidFill>
            <a:schemeClr val="dk1">
              <a:alpha val="14901"/>
            </a:schemeClr>
          </a:solidFill>
          <a:ln cap="sq" cmpd="thinThick" w="127000">
            <a:solidFill>
              <a:schemeClr val="dk1">
                <a:alpha val="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95" name="Google Shape;895;p133"/>
          <p:cNvSpPr txBox="1"/>
          <p:nvPr>
            <p:ph type="title"/>
          </p:nvPr>
        </p:nvSpPr>
        <p:spPr>
          <a:xfrm>
            <a:off x="628650" y="501285"/>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Actions </a:t>
            </a:r>
            <a:endParaRPr/>
          </a:p>
        </p:txBody>
      </p:sp>
      <p:sp>
        <p:nvSpPr>
          <p:cNvPr id="896" name="Google Shape;896;p133"/>
          <p:cNvSpPr txBox="1"/>
          <p:nvPr>
            <p:ph idx="1" type="body"/>
          </p:nvPr>
        </p:nvSpPr>
        <p:spPr>
          <a:xfrm>
            <a:off x="628651" y="1633092"/>
            <a:ext cx="3823335" cy="2846811"/>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t/>
            </a:r>
            <a:endParaRPr sz="1800"/>
          </a:p>
          <a:p>
            <a:pPr indent="-228631" lvl="0" marL="228600" rtl="0" algn="l">
              <a:lnSpc>
                <a:spcPct val="90000"/>
              </a:lnSpc>
              <a:spcBef>
                <a:spcPts val="1000"/>
              </a:spcBef>
              <a:spcAft>
                <a:spcPts val="0"/>
              </a:spcAft>
              <a:buClr>
                <a:schemeClr val="dk1"/>
              </a:buClr>
              <a:buSzPct val="100000"/>
              <a:buChar char="•"/>
            </a:pPr>
            <a:r>
              <a:rPr lang="en" sz="1900"/>
              <a:t>Including the history and legacy of residential schools, the United Nations Declaration on the Rights of Indigenous Peoples, and Treaties and Aboriginal rights as </a:t>
            </a:r>
            <a:r>
              <a:rPr b="1" lang="en" sz="1900"/>
              <a:t>foundational knowledge </a:t>
            </a:r>
            <a:r>
              <a:rPr lang="en" sz="1900"/>
              <a:t>for all health professionals, administrators and health workers; </a:t>
            </a:r>
            <a:endParaRPr sz="1900"/>
          </a:p>
          <a:p>
            <a:pPr indent="0" lvl="0" marL="0" rtl="0" algn="l">
              <a:lnSpc>
                <a:spcPct val="90000"/>
              </a:lnSpc>
              <a:spcBef>
                <a:spcPts val="1000"/>
              </a:spcBef>
              <a:spcAft>
                <a:spcPts val="0"/>
              </a:spcAft>
              <a:buClr>
                <a:schemeClr val="dk1"/>
              </a:buClr>
              <a:buSzPct val="100000"/>
              <a:buNone/>
            </a:pPr>
            <a:r>
              <a:t/>
            </a:r>
            <a:endParaRPr sz="1900"/>
          </a:p>
          <a:p>
            <a:pPr indent="-228631" lvl="0" marL="228600" rtl="0" algn="l">
              <a:lnSpc>
                <a:spcPct val="90000"/>
              </a:lnSpc>
              <a:spcBef>
                <a:spcPts val="1000"/>
              </a:spcBef>
              <a:spcAft>
                <a:spcPts val="0"/>
              </a:spcAft>
              <a:buClr>
                <a:schemeClr val="dk1"/>
              </a:buClr>
              <a:buSzPct val="100000"/>
              <a:buChar char="•"/>
            </a:pPr>
            <a:r>
              <a:rPr lang="en" sz="1900"/>
              <a:t>Having a </a:t>
            </a:r>
            <a:r>
              <a:rPr b="1" lang="en" sz="1900"/>
              <a:t>mandatory course on Indigenous peoples </a:t>
            </a:r>
            <a:r>
              <a:rPr lang="en" sz="1900"/>
              <a:t>as a requirement for work in the health system;</a:t>
            </a:r>
            <a:endParaRPr sz="1900"/>
          </a:p>
        </p:txBody>
      </p:sp>
      <p:sp>
        <p:nvSpPr>
          <p:cNvPr id="897" name="Google Shape;897;p133"/>
          <p:cNvSpPr txBox="1"/>
          <p:nvPr>
            <p:ph idx="2" type="body"/>
          </p:nvPr>
        </p:nvSpPr>
        <p:spPr>
          <a:xfrm>
            <a:off x="4692016" y="1633092"/>
            <a:ext cx="3823335" cy="2846811"/>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chemeClr val="dk1"/>
              </a:buClr>
              <a:buSzPct val="100000"/>
              <a:buNone/>
            </a:pPr>
            <a:r>
              <a:t/>
            </a:r>
            <a:endParaRPr sz="1900"/>
          </a:p>
          <a:p>
            <a:pPr indent="-228631" lvl="0" marL="228600" rtl="0" algn="l">
              <a:lnSpc>
                <a:spcPct val="90000"/>
              </a:lnSpc>
              <a:spcBef>
                <a:spcPts val="1000"/>
              </a:spcBef>
              <a:spcAft>
                <a:spcPts val="0"/>
              </a:spcAft>
              <a:buClr>
                <a:schemeClr val="dk1"/>
              </a:buClr>
              <a:buSzPct val="100000"/>
              <a:buChar char="•"/>
            </a:pPr>
            <a:r>
              <a:rPr lang="en" sz="1900"/>
              <a:t>Creating </a:t>
            </a:r>
            <a:r>
              <a:rPr b="1" lang="en" sz="1900"/>
              <a:t>support strategies for faculty members, staff, and volunteers who lead the teaching sessions </a:t>
            </a:r>
            <a:r>
              <a:rPr lang="en" sz="1900"/>
              <a:t>and who continue to be subjected to violence and backlash from learners and sometimes from colleagues within the Faculty; and,</a:t>
            </a:r>
            <a:endParaRPr/>
          </a:p>
          <a:p>
            <a:pPr indent="-228631" lvl="0" marL="228600" rtl="0" algn="l">
              <a:lnSpc>
                <a:spcPct val="90000"/>
              </a:lnSpc>
              <a:spcBef>
                <a:spcPts val="1000"/>
              </a:spcBef>
              <a:spcAft>
                <a:spcPts val="0"/>
              </a:spcAft>
              <a:buClr>
                <a:schemeClr val="dk1"/>
              </a:buClr>
              <a:buSzPct val="100000"/>
              <a:buChar char="•"/>
            </a:pPr>
            <a:r>
              <a:rPr lang="en" sz="1900"/>
              <a:t>Advocating for by-law and licensing requirements that require </a:t>
            </a:r>
            <a:r>
              <a:rPr b="1" lang="en" sz="1900"/>
              <a:t>specific competencies in First Nations, Métis and Inuit health</a:t>
            </a:r>
            <a:r>
              <a:rPr lang="en" sz="1900"/>
              <a:t> as described in this Call to Action.</a:t>
            </a:r>
            <a:endParaRPr sz="19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1" name="Shape 901"/>
        <p:cNvGrpSpPr/>
        <p:nvPr/>
      </p:nvGrpSpPr>
      <p:grpSpPr>
        <a:xfrm>
          <a:off x="0" y="0"/>
          <a:ext cx="0" cy="0"/>
          <a:chOff x="0" y="0"/>
          <a:chExt cx="0" cy="0"/>
        </a:xfrm>
      </p:grpSpPr>
      <p:sp>
        <p:nvSpPr>
          <p:cNvPr id="902" name="Google Shape;902;p13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03" name="Google Shape;903;p134"/>
          <p:cNvSpPr/>
          <p:nvPr/>
        </p:nvSpPr>
        <p:spPr>
          <a:xfrm>
            <a:off x="0" y="2"/>
            <a:ext cx="4572000" cy="5149105"/>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04" name="Google Shape;904;p134"/>
          <p:cNvSpPr txBox="1"/>
          <p:nvPr>
            <p:ph type="title"/>
          </p:nvPr>
        </p:nvSpPr>
        <p:spPr>
          <a:xfrm>
            <a:off x="395536" y="303498"/>
            <a:ext cx="3744416" cy="48644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595959"/>
              </a:buClr>
              <a:buSzPts val="3200"/>
              <a:buFont typeface="Calibri"/>
              <a:buNone/>
            </a:pPr>
            <a:r>
              <a:rPr b="1" lang="en" sz="3200">
                <a:solidFill>
                  <a:srgbClr val="595959"/>
                </a:solidFill>
                <a:latin typeface="Calibri"/>
                <a:ea typeface="Calibri"/>
                <a:cs typeface="Calibri"/>
                <a:sym typeface="Calibri"/>
              </a:rPr>
              <a:t>Recommendation 55 </a:t>
            </a:r>
            <a:endParaRPr/>
          </a:p>
        </p:txBody>
      </p:sp>
      <p:sp>
        <p:nvSpPr>
          <p:cNvPr id="905" name="Google Shape;905;p134"/>
          <p:cNvSpPr txBox="1"/>
          <p:nvPr>
            <p:ph idx="1" type="body"/>
          </p:nvPr>
        </p:nvSpPr>
        <p:spPr>
          <a:xfrm>
            <a:off x="653582" y="1005576"/>
            <a:ext cx="3264837" cy="405045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595959"/>
              </a:buClr>
              <a:buSzPts val="1600"/>
              <a:buChar char="•"/>
            </a:pPr>
            <a:r>
              <a:rPr lang="en" sz="1600">
                <a:solidFill>
                  <a:srgbClr val="595959"/>
                </a:solidFill>
              </a:rPr>
              <a:t>We call upon </a:t>
            </a:r>
            <a:r>
              <a:rPr b="1" lang="en" sz="1600">
                <a:solidFill>
                  <a:srgbClr val="595959"/>
                </a:solidFill>
              </a:rPr>
              <a:t>all levels of government to provide annual reports or any current data requested by the National Centre for Reconciliation </a:t>
            </a:r>
            <a:r>
              <a:rPr b="1" lang="en" sz="1600" u="sng">
                <a:solidFill>
                  <a:srgbClr val="595959"/>
                </a:solidFill>
              </a:rPr>
              <a:t>so that it can report on the progress towards reconciliation</a:t>
            </a:r>
            <a:r>
              <a:rPr lang="en" sz="1600">
                <a:solidFill>
                  <a:srgbClr val="595959"/>
                </a:solidFill>
              </a:rPr>
              <a:t>. The reports or data would include, but not be limited to: </a:t>
            </a:r>
            <a:endParaRPr sz="1600">
              <a:solidFill>
                <a:srgbClr val="595959"/>
              </a:solidFill>
            </a:endParaRPr>
          </a:p>
          <a:p>
            <a:pPr indent="0" lvl="0" marL="0" rtl="0" algn="l">
              <a:lnSpc>
                <a:spcPct val="90000"/>
              </a:lnSpc>
              <a:spcBef>
                <a:spcPts val="1000"/>
              </a:spcBef>
              <a:spcAft>
                <a:spcPts val="0"/>
              </a:spcAft>
              <a:buClr>
                <a:srgbClr val="595959"/>
              </a:buClr>
              <a:buSzPts val="1600"/>
              <a:buNone/>
            </a:pPr>
            <a:r>
              <a:rPr lang="en" sz="1600">
                <a:solidFill>
                  <a:srgbClr val="595959"/>
                </a:solidFill>
              </a:rPr>
              <a:t> </a:t>
            </a:r>
            <a:endParaRPr sz="1600">
              <a:solidFill>
                <a:srgbClr val="595959"/>
              </a:solidFill>
            </a:endParaRPr>
          </a:p>
          <a:p>
            <a:pPr indent="-228600" lvl="0" marL="228600" rtl="0" algn="l">
              <a:lnSpc>
                <a:spcPct val="90000"/>
              </a:lnSpc>
              <a:spcBef>
                <a:spcPts val="1000"/>
              </a:spcBef>
              <a:spcAft>
                <a:spcPts val="0"/>
              </a:spcAft>
              <a:buClr>
                <a:srgbClr val="595959"/>
              </a:buClr>
              <a:buSzPts val="1600"/>
              <a:buChar char="•"/>
            </a:pPr>
            <a:r>
              <a:rPr b="1" lang="en" sz="1600">
                <a:solidFill>
                  <a:srgbClr val="595959"/>
                </a:solidFill>
              </a:rPr>
              <a:t>Progress on closing the gaps between Aboriginal and nonAboriginal communities in a number of health indicators </a:t>
            </a:r>
            <a:r>
              <a:rPr lang="en" sz="1600">
                <a:solidFill>
                  <a:srgbClr val="595959"/>
                </a:solidFill>
              </a:rPr>
              <a:t>such as: infant mortality, maternal health, suicide, mental health, addictions, life expectancy, birth rates, infant and child health issues, chronic diseases, illness and injury incidence, and the availability of appropriate health services.</a:t>
            </a:r>
            <a:endParaRPr/>
          </a:p>
        </p:txBody>
      </p:sp>
      <p:pic>
        <p:nvPicPr>
          <p:cNvPr descr="Raven Moon, formline circle, native indigenous art, pacific northwest, first nations, traditional design, sun, bird, thunder, eagle, crow, haida, salish Throw Pillow" id="906" name="Google Shape;906;p134"/>
          <p:cNvPicPr preferRelativeResize="0"/>
          <p:nvPr/>
        </p:nvPicPr>
        <p:blipFill rotWithShape="1">
          <a:blip r:embed="rId3">
            <a:alphaModFix/>
          </a:blip>
          <a:srcRect b="0" l="0" r="0" t="0"/>
          <a:stretch/>
        </p:blipFill>
        <p:spPr>
          <a:xfrm>
            <a:off x="5086351" y="789943"/>
            <a:ext cx="3597792" cy="359779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0" name="Shape 910"/>
        <p:cNvGrpSpPr/>
        <p:nvPr/>
      </p:nvGrpSpPr>
      <p:grpSpPr>
        <a:xfrm>
          <a:off x="0" y="0"/>
          <a:ext cx="0" cy="0"/>
          <a:chOff x="0" y="0"/>
          <a:chExt cx="0" cy="0"/>
        </a:xfrm>
      </p:grpSpPr>
      <p:sp>
        <p:nvSpPr>
          <p:cNvPr id="911" name="Google Shape;911;p135"/>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12" name="Google Shape;912;p135"/>
          <p:cNvSpPr/>
          <p:nvPr/>
        </p:nvSpPr>
        <p:spPr>
          <a:xfrm>
            <a:off x="0" y="2"/>
            <a:ext cx="4572000" cy="5149105"/>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13" name="Google Shape;913;p135"/>
          <p:cNvSpPr txBox="1"/>
          <p:nvPr>
            <p:ph type="title"/>
          </p:nvPr>
        </p:nvSpPr>
        <p:spPr>
          <a:xfrm>
            <a:off x="653582" y="514350"/>
            <a:ext cx="3264837" cy="54523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595959"/>
              </a:buClr>
              <a:buSzPts val="3200"/>
              <a:buFont typeface="Calibri"/>
              <a:buNone/>
            </a:pPr>
            <a:r>
              <a:rPr b="1" lang="en" sz="3200">
                <a:solidFill>
                  <a:srgbClr val="595959"/>
                </a:solidFill>
                <a:latin typeface="Calibri"/>
                <a:ea typeface="Calibri"/>
                <a:cs typeface="Calibri"/>
                <a:sym typeface="Calibri"/>
              </a:rPr>
              <a:t>Actions </a:t>
            </a:r>
            <a:endParaRPr/>
          </a:p>
        </p:txBody>
      </p:sp>
      <p:sp>
        <p:nvSpPr>
          <p:cNvPr id="914" name="Google Shape;914;p135"/>
          <p:cNvSpPr txBox="1"/>
          <p:nvPr>
            <p:ph idx="1" type="body"/>
          </p:nvPr>
        </p:nvSpPr>
        <p:spPr>
          <a:xfrm>
            <a:off x="653582" y="1275606"/>
            <a:ext cx="3264837" cy="338772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595959"/>
              </a:buClr>
              <a:buSzPts val="1600"/>
              <a:buChar char="•"/>
            </a:pPr>
            <a:r>
              <a:rPr b="1" lang="en" sz="1600">
                <a:solidFill>
                  <a:srgbClr val="595959"/>
                </a:solidFill>
              </a:rPr>
              <a:t>Establishing reconciliation plans </a:t>
            </a:r>
            <a:r>
              <a:rPr lang="en" sz="1600">
                <a:solidFill>
                  <a:srgbClr val="595959"/>
                </a:solidFill>
              </a:rPr>
              <a:t>as part of broader strategic plans within health care and academic organizations; </a:t>
            </a:r>
            <a:endParaRPr sz="1600">
              <a:solidFill>
                <a:srgbClr val="595959"/>
              </a:solidFill>
            </a:endParaRPr>
          </a:p>
          <a:p>
            <a:pPr indent="0" lvl="0" marL="0" rtl="0" algn="l">
              <a:lnSpc>
                <a:spcPct val="90000"/>
              </a:lnSpc>
              <a:spcBef>
                <a:spcPts val="1000"/>
              </a:spcBef>
              <a:spcAft>
                <a:spcPts val="0"/>
              </a:spcAft>
              <a:buClr>
                <a:schemeClr val="dk1"/>
              </a:buClr>
              <a:buSzPts val="1600"/>
              <a:buNone/>
            </a:pPr>
            <a:r>
              <a:t/>
            </a:r>
            <a:endParaRPr sz="1600">
              <a:solidFill>
                <a:srgbClr val="595959"/>
              </a:solidFill>
            </a:endParaRPr>
          </a:p>
          <a:p>
            <a:pPr indent="-228600" lvl="0" marL="228600" rtl="0" algn="l">
              <a:lnSpc>
                <a:spcPct val="90000"/>
              </a:lnSpc>
              <a:spcBef>
                <a:spcPts val="1000"/>
              </a:spcBef>
              <a:spcAft>
                <a:spcPts val="0"/>
              </a:spcAft>
              <a:buClr>
                <a:srgbClr val="595959"/>
              </a:buClr>
              <a:buSzPts val="1600"/>
              <a:buChar char="•"/>
            </a:pPr>
            <a:r>
              <a:rPr b="1" lang="en" sz="1600">
                <a:solidFill>
                  <a:srgbClr val="595959"/>
                </a:solidFill>
              </a:rPr>
              <a:t>Advocating for a national Indigenous health strategy </a:t>
            </a:r>
            <a:r>
              <a:rPr lang="en" sz="1600">
                <a:solidFill>
                  <a:srgbClr val="595959"/>
                </a:solidFill>
              </a:rPr>
              <a:t>that includes this reporting goal; and,</a:t>
            </a:r>
            <a:endParaRPr/>
          </a:p>
          <a:p>
            <a:pPr indent="0" lvl="0" marL="0" rtl="0" algn="l">
              <a:lnSpc>
                <a:spcPct val="90000"/>
              </a:lnSpc>
              <a:spcBef>
                <a:spcPts val="1000"/>
              </a:spcBef>
              <a:spcAft>
                <a:spcPts val="0"/>
              </a:spcAft>
              <a:buClr>
                <a:schemeClr val="dk1"/>
              </a:buClr>
              <a:buSzPts val="1600"/>
              <a:buNone/>
            </a:pPr>
            <a:r>
              <a:t/>
            </a:r>
            <a:endParaRPr sz="1600">
              <a:solidFill>
                <a:srgbClr val="595959"/>
              </a:solidFill>
            </a:endParaRPr>
          </a:p>
          <a:p>
            <a:pPr indent="-228600" lvl="0" marL="228600" rtl="0" algn="l">
              <a:lnSpc>
                <a:spcPct val="90000"/>
              </a:lnSpc>
              <a:spcBef>
                <a:spcPts val="1000"/>
              </a:spcBef>
              <a:spcAft>
                <a:spcPts val="0"/>
              </a:spcAft>
              <a:buClr>
                <a:srgbClr val="595959"/>
              </a:buClr>
              <a:buSzPts val="1600"/>
              <a:buChar char="•"/>
            </a:pPr>
            <a:r>
              <a:rPr lang="en" sz="1600">
                <a:solidFill>
                  <a:srgbClr val="595959"/>
                </a:solidFill>
              </a:rPr>
              <a:t>Supporting the recommendation from the 2015 report of the Advisory Panel on Health Care Innovation (chaired by Dr. David Naylor) to create </a:t>
            </a:r>
            <a:r>
              <a:rPr b="1" lang="en" sz="1600">
                <a:solidFill>
                  <a:srgbClr val="595959"/>
                </a:solidFill>
              </a:rPr>
              <a:t>a First Nations Health Quality Council which would lead this work</a:t>
            </a:r>
            <a:r>
              <a:rPr lang="en" sz="1600">
                <a:solidFill>
                  <a:srgbClr val="595959"/>
                </a:solidFill>
              </a:rPr>
              <a:t>.</a:t>
            </a:r>
            <a:endParaRPr/>
          </a:p>
        </p:txBody>
      </p:sp>
      <p:pic>
        <p:nvPicPr>
          <p:cNvPr descr="A picture containing text, water, person, outdoor&#10;&#10;Description automatically generated" id="915" name="Google Shape;915;p135"/>
          <p:cNvPicPr preferRelativeResize="0"/>
          <p:nvPr/>
        </p:nvPicPr>
        <p:blipFill rotWithShape="1">
          <a:blip r:embed="rId3">
            <a:alphaModFix/>
          </a:blip>
          <a:srcRect b="0" l="0" r="0" t="0"/>
          <a:stretch/>
        </p:blipFill>
        <p:spPr>
          <a:xfrm>
            <a:off x="5086351" y="1478020"/>
            <a:ext cx="3597792" cy="222163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9" name="Shape 919"/>
        <p:cNvGrpSpPr/>
        <p:nvPr/>
      </p:nvGrpSpPr>
      <p:grpSpPr>
        <a:xfrm>
          <a:off x="0" y="0"/>
          <a:ext cx="0" cy="0"/>
          <a:chOff x="0" y="0"/>
          <a:chExt cx="0" cy="0"/>
        </a:xfrm>
      </p:grpSpPr>
      <p:sp>
        <p:nvSpPr>
          <p:cNvPr id="920" name="Google Shape;920;p13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21" name="Google Shape;921;p136"/>
          <p:cNvSpPr/>
          <p:nvPr/>
        </p:nvSpPr>
        <p:spPr>
          <a:xfrm>
            <a:off x="0" y="2"/>
            <a:ext cx="4572000" cy="5149105"/>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22" name="Google Shape;922;p136"/>
          <p:cNvSpPr txBox="1"/>
          <p:nvPr>
            <p:ph type="title"/>
          </p:nvPr>
        </p:nvSpPr>
        <p:spPr>
          <a:xfrm>
            <a:off x="653582" y="249492"/>
            <a:ext cx="3264837" cy="972108"/>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595959"/>
              </a:buClr>
              <a:buSzPts val="3200"/>
              <a:buFont typeface="Calibri"/>
              <a:buNone/>
            </a:pPr>
            <a:r>
              <a:rPr b="1" lang="en" sz="3200">
                <a:solidFill>
                  <a:srgbClr val="595959"/>
                </a:solidFill>
              </a:rPr>
              <a:t>First Nations Health Authority</a:t>
            </a:r>
            <a:endParaRPr/>
          </a:p>
        </p:txBody>
      </p:sp>
      <p:sp>
        <p:nvSpPr>
          <p:cNvPr id="923" name="Google Shape;923;p136"/>
          <p:cNvSpPr txBox="1"/>
          <p:nvPr>
            <p:ph idx="1" type="body"/>
          </p:nvPr>
        </p:nvSpPr>
        <p:spPr>
          <a:xfrm>
            <a:off x="653582" y="1491630"/>
            <a:ext cx="3264837" cy="32403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595959"/>
              </a:buClr>
              <a:buSzPts val="1800"/>
              <a:buChar char="•"/>
            </a:pPr>
            <a:r>
              <a:rPr b="1" lang="en" sz="1800">
                <a:solidFill>
                  <a:srgbClr val="595959"/>
                </a:solidFill>
              </a:rPr>
              <a:t>Health and wellness partner </a:t>
            </a:r>
            <a:r>
              <a:rPr lang="en" sz="1800">
                <a:solidFill>
                  <a:srgbClr val="595959"/>
                </a:solidFill>
              </a:rPr>
              <a:t>to over 200 diverse First Nations communities and citizens</a:t>
            </a:r>
            <a:endParaRPr/>
          </a:p>
          <a:p>
            <a:pPr indent="0" lvl="0" marL="0" rtl="0" algn="l">
              <a:lnSpc>
                <a:spcPct val="90000"/>
              </a:lnSpc>
              <a:spcBef>
                <a:spcPts val="1000"/>
              </a:spcBef>
              <a:spcAft>
                <a:spcPts val="0"/>
              </a:spcAft>
              <a:buClr>
                <a:schemeClr val="dk1"/>
              </a:buClr>
              <a:buSzPts val="1800"/>
              <a:buNone/>
            </a:pPr>
            <a:r>
              <a:t/>
            </a:r>
            <a:endParaRPr sz="1800">
              <a:solidFill>
                <a:srgbClr val="595959"/>
              </a:solidFill>
            </a:endParaRPr>
          </a:p>
          <a:p>
            <a:pPr indent="-228600" lvl="0" marL="228600" rtl="0" algn="l">
              <a:lnSpc>
                <a:spcPct val="90000"/>
              </a:lnSpc>
              <a:spcBef>
                <a:spcPts val="1000"/>
              </a:spcBef>
              <a:spcAft>
                <a:spcPts val="0"/>
              </a:spcAft>
              <a:buClr>
                <a:srgbClr val="595959"/>
              </a:buClr>
              <a:buSzPts val="1800"/>
              <a:buChar char="•"/>
            </a:pPr>
            <a:r>
              <a:rPr b="1" lang="en" sz="1800">
                <a:solidFill>
                  <a:srgbClr val="595959"/>
                </a:solidFill>
              </a:rPr>
              <a:t>2013 took over governance responsibility services delivered by Health Canada</a:t>
            </a:r>
            <a:endParaRPr/>
          </a:p>
          <a:p>
            <a:pPr indent="0" lvl="0" marL="0" rtl="0" algn="l">
              <a:lnSpc>
                <a:spcPct val="90000"/>
              </a:lnSpc>
              <a:spcBef>
                <a:spcPts val="1000"/>
              </a:spcBef>
              <a:spcAft>
                <a:spcPts val="0"/>
              </a:spcAft>
              <a:buClr>
                <a:schemeClr val="dk1"/>
              </a:buClr>
              <a:buSzPts val="1800"/>
              <a:buNone/>
            </a:pPr>
            <a:r>
              <a:t/>
            </a:r>
            <a:endParaRPr sz="1800">
              <a:solidFill>
                <a:srgbClr val="595959"/>
              </a:solidFill>
            </a:endParaRPr>
          </a:p>
          <a:p>
            <a:pPr indent="-228600" lvl="0" marL="228600" rtl="0" algn="l">
              <a:lnSpc>
                <a:spcPct val="90000"/>
              </a:lnSpc>
              <a:spcBef>
                <a:spcPts val="1000"/>
              </a:spcBef>
              <a:spcAft>
                <a:spcPts val="0"/>
              </a:spcAft>
              <a:buClr>
                <a:srgbClr val="595959"/>
              </a:buClr>
              <a:buSzPts val="1800"/>
              <a:buChar char="•"/>
            </a:pPr>
            <a:r>
              <a:rPr b="1" lang="en" sz="1800">
                <a:solidFill>
                  <a:srgbClr val="595959"/>
                </a:solidFill>
              </a:rPr>
              <a:t>Address service gaps </a:t>
            </a:r>
            <a:r>
              <a:rPr lang="en" sz="1800">
                <a:solidFill>
                  <a:srgbClr val="595959"/>
                </a:solidFill>
              </a:rPr>
              <a:t>through new partnerships, closer collaboration, health systems innovation, reform and redesign of programs</a:t>
            </a:r>
            <a:endParaRPr/>
          </a:p>
        </p:txBody>
      </p:sp>
      <p:pic>
        <p:nvPicPr>
          <p:cNvPr id="924" name="Google Shape;924;p136"/>
          <p:cNvPicPr preferRelativeResize="0"/>
          <p:nvPr/>
        </p:nvPicPr>
        <p:blipFill rotWithShape="1">
          <a:blip r:embed="rId3">
            <a:alphaModFix/>
          </a:blip>
          <a:srcRect b="0" l="0" r="0" t="0"/>
          <a:stretch/>
        </p:blipFill>
        <p:spPr>
          <a:xfrm>
            <a:off x="5086351" y="1388076"/>
            <a:ext cx="3597792" cy="24015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37"/>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Champion of culturally safe practices </a:t>
            </a:r>
            <a:endParaRPr/>
          </a:p>
        </p:txBody>
      </p:sp>
      <p:sp>
        <p:nvSpPr>
          <p:cNvPr id="930" name="Google Shape;930;p137"/>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90000"/>
              </a:lnSpc>
              <a:spcBef>
                <a:spcPts val="0"/>
              </a:spcBef>
              <a:spcAft>
                <a:spcPts val="0"/>
              </a:spcAft>
              <a:buClr>
                <a:schemeClr val="dk1"/>
              </a:buClr>
              <a:buSzPct val="100000"/>
              <a:buChar char="•"/>
            </a:pPr>
            <a:r>
              <a:rPr lang="en"/>
              <a:t>Actively works with its health partners to embed cultural safety and humility into health service delivery and improve health outcomes for First Nations people</a:t>
            </a:r>
            <a:endParaRPr/>
          </a:p>
        </p:txBody>
      </p:sp>
      <p:sp>
        <p:nvSpPr>
          <p:cNvPr id="931" name="Google Shape;931;p137"/>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90000"/>
              </a:lnSpc>
              <a:spcBef>
                <a:spcPts val="0"/>
              </a:spcBef>
              <a:spcAft>
                <a:spcPts val="0"/>
              </a:spcAft>
              <a:buClr>
                <a:schemeClr val="dk1"/>
              </a:buClr>
              <a:buSzPct val="100000"/>
              <a:buChar char="•"/>
            </a:pPr>
            <a:r>
              <a:rPr b="1" i="1" lang="en"/>
              <a:t>Cultural safety </a:t>
            </a:r>
            <a:r>
              <a:rPr lang="en"/>
              <a:t>is an outcome based on respectful engagement that recognizes and strives to address power imbalances inherent in the health care system. It results in an environment free of racism and discrimination, where people feel safe when receiving health care</a:t>
            </a:r>
            <a:r>
              <a:rPr i="1" lang="en"/>
              <a:t>.</a:t>
            </a:r>
            <a:br>
              <a:rPr lang="en"/>
            </a:br>
            <a:endParaRPr/>
          </a:p>
          <a:p>
            <a:pPr indent="-228600" lvl="0" marL="228600" rtl="0" algn="l">
              <a:lnSpc>
                <a:spcPct val="90000"/>
              </a:lnSpc>
              <a:spcBef>
                <a:spcPts val="1000"/>
              </a:spcBef>
              <a:spcAft>
                <a:spcPts val="0"/>
              </a:spcAft>
              <a:buClr>
                <a:schemeClr val="dk1"/>
              </a:buClr>
              <a:buSzPct val="100000"/>
              <a:buChar char="•"/>
            </a:pPr>
            <a:r>
              <a:rPr b="1" i="1" lang="en"/>
              <a:t>Cultural hum​ility</a:t>
            </a:r>
            <a:r>
              <a:rPr i="1" lang="en"/>
              <a:t> </a:t>
            </a:r>
            <a:r>
              <a:rPr lang="en"/>
              <a:t>is a process of self-reflectio​n to understand personal and systemic biases and to develop and maintain respectful processes and relationships based on mutual trust. Cultural humility involves humbly acknowledging oneself as a learner when it comes to understanding another’s experience</a:t>
            </a:r>
            <a:r>
              <a:rPr i="1" lang="en"/>
              <a:t>.</a:t>
            </a:r>
            <a:endParaRPr/>
          </a:p>
          <a:p>
            <a:pPr indent="0" lvl="0" marL="0" rtl="0" algn="l">
              <a:lnSpc>
                <a:spcPct val="90000"/>
              </a:lnSpc>
              <a:spcBef>
                <a:spcPts val="1000"/>
              </a:spcBef>
              <a:spcAft>
                <a:spcPts val="0"/>
              </a:spcAft>
              <a:buClr>
                <a:schemeClr val="dk1"/>
              </a:buClr>
              <a:buSzPct val="100000"/>
              <a:buNone/>
            </a:pPr>
            <a:r>
              <a:t/>
            </a:r>
            <a:endParaRPr/>
          </a:p>
        </p:txBody>
      </p:sp>
      <p:sp>
        <p:nvSpPr>
          <p:cNvPr id="932" name="Google Shape;932;p137"/>
          <p:cNvSpPr txBox="1"/>
          <p:nvPr/>
        </p:nvSpPr>
        <p:spPr>
          <a:xfrm>
            <a:off x="293916" y="4781006"/>
            <a:ext cx="8513717" cy="2308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           https://www.fnha.ca/wellness/wellness-and-the-first-nations-health-authority/cultural-safety-and-humility</a:t>
            </a:r>
            <a:endParaRPr/>
          </a:p>
        </p:txBody>
      </p:sp>
      <p:pic>
        <p:nvPicPr>
          <p:cNvPr descr="Logo, company name&#10;&#10;Description automatically generated" id="933" name="Google Shape;933;p137"/>
          <p:cNvPicPr preferRelativeResize="0"/>
          <p:nvPr/>
        </p:nvPicPr>
        <p:blipFill rotWithShape="1">
          <a:blip r:embed="rId3">
            <a:alphaModFix/>
          </a:blip>
          <a:srcRect b="0" l="0" r="0" t="0"/>
          <a:stretch/>
        </p:blipFill>
        <p:spPr>
          <a:xfrm>
            <a:off x="1019175" y="2691221"/>
            <a:ext cx="3105150" cy="15049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7" name="Shape 937"/>
        <p:cNvGrpSpPr/>
        <p:nvPr/>
      </p:nvGrpSpPr>
      <p:grpSpPr>
        <a:xfrm>
          <a:off x="0" y="0"/>
          <a:ext cx="0" cy="0"/>
          <a:chOff x="0" y="0"/>
          <a:chExt cx="0" cy="0"/>
        </a:xfrm>
      </p:grpSpPr>
      <p:sp>
        <p:nvSpPr>
          <p:cNvPr id="938" name="Google Shape;938;p13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39" name="Google Shape;939;p138"/>
          <p:cNvSpPr/>
          <p:nvPr/>
        </p:nvSpPr>
        <p:spPr>
          <a:xfrm>
            <a:off x="0" y="2"/>
            <a:ext cx="4572000" cy="5149105"/>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40" name="Google Shape;940;p138"/>
          <p:cNvSpPr txBox="1"/>
          <p:nvPr>
            <p:ph type="title"/>
          </p:nvPr>
        </p:nvSpPr>
        <p:spPr>
          <a:xfrm>
            <a:off x="653582" y="514350"/>
            <a:ext cx="3264837" cy="1106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595959"/>
              </a:buClr>
              <a:buSzPts val="3200"/>
              <a:buFont typeface="Calibri"/>
              <a:buNone/>
            </a:pPr>
            <a:r>
              <a:rPr b="1" lang="en" sz="3200">
                <a:solidFill>
                  <a:srgbClr val="595959"/>
                </a:solidFill>
                <a:latin typeface="Calibri"/>
                <a:ea typeface="Calibri"/>
                <a:cs typeface="Calibri"/>
                <a:sym typeface="Calibri"/>
              </a:rPr>
              <a:t>First Nations principles about data </a:t>
            </a:r>
            <a:endParaRPr/>
          </a:p>
        </p:txBody>
      </p:sp>
      <p:sp>
        <p:nvSpPr>
          <p:cNvPr id="941" name="Google Shape;941;p138"/>
          <p:cNvSpPr txBox="1"/>
          <p:nvPr>
            <p:ph idx="2" type="body"/>
          </p:nvPr>
        </p:nvSpPr>
        <p:spPr>
          <a:xfrm>
            <a:off x="653582" y="1835503"/>
            <a:ext cx="3264837" cy="2827826"/>
          </a:xfrm>
          <a:prstGeom prst="rect">
            <a:avLst/>
          </a:prstGeom>
          <a:noFill/>
          <a:ln>
            <a:noFill/>
          </a:ln>
        </p:spPr>
        <p:txBody>
          <a:bodyPr anchorCtr="0" anchor="t" bIns="45700" lIns="91425" spcFirstLastPara="1" rIns="91425" wrap="square" tIns="45700">
            <a:normAutofit fontScale="92500" lnSpcReduction="20000"/>
          </a:bodyPr>
          <a:lstStyle/>
          <a:p>
            <a:pPr indent="-228631" lvl="0" marL="228600" rtl="0" algn="l">
              <a:lnSpc>
                <a:spcPct val="90000"/>
              </a:lnSpc>
              <a:spcBef>
                <a:spcPts val="0"/>
              </a:spcBef>
              <a:spcAft>
                <a:spcPts val="0"/>
              </a:spcAft>
              <a:buClr>
                <a:srgbClr val="595959"/>
              </a:buClr>
              <a:buSzPct val="100000"/>
              <a:buChar char="•"/>
            </a:pPr>
            <a:r>
              <a:rPr b="1" lang="en" sz="1900">
                <a:solidFill>
                  <a:srgbClr val="595959"/>
                </a:solidFill>
              </a:rPr>
              <a:t>The First Nations principles of OCAP</a:t>
            </a:r>
            <a:r>
              <a:rPr b="1" baseline="30000" lang="en" sz="1900">
                <a:solidFill>
                  <a:srgbClr val="595959"/>
                </a:solidFill>
              </a:rPr>
              <a:t>®</a:t>
            </a:r>
            <a:r>
              <a:rPr lang="en" sz="1900">
                <a:solidFill>
                  <a:srgbClr val="595959"/>
                </a:solidFill>
              </a:rPr>
              <a:t> </a:t>
            </a:r>
            <a:r>
              <a:rPr lang="en" sz="1900" u="sng">
                <a:solidFill>
                  <a:srgbClr val="595959"/>
                </a:solidFill>
              </a:rPr>
              <a:t>establish how First Nations’ data and information will be collected, protected, used, or shared</a:t>
            </a:r>
            <a:r>
              <a:rPr lang="en" sz="1900">
                <a:solidFill>
                  <a:srgbClr val="595959"/>
                </a:solidFill>
              </a:rPr>
              <a:t>. </a:t>
            </a:r>
            <a:r>
              <a:rPr b="1" lang="en" sz="1900">
                <a:solidFill>
                  <a:srgbClr val="595959"/>
                </a:solidFill>
              </a:rPr>
              <a:t>Standing for ownership, control, access and possession</a:t>
            </a:r>
            <a:r>
              <a:rPr lang="en" sz="1900">
                <a:solidFill>
                  <a:srgbClr val="595959"/>
                </a:solidFill>
              </a:rPr>
              <a:t>, OCAP</a:t>
            </a:r>
            <a:r>
              <a:rPr baseline="30000" lang="en" sz="1900">
                <a:solidFill>
                  <a:srgbClr val="595959"/>
                </a:solidFill>
              </a:rPr>
              <a:t>®</a:t>
            </a:r>
            <a:r>
              <a:rPr lang="en" sz="1900">
                <a:solidFill>
                  <a:srgbClr val="595959"/>
                </a:solidFill>
              </a:rPr>
              <a:t> is </a:t>
            </a:r>
            <a:r>
              <a:rPr b="1" lang="en" sz="1900">
                <a:solidFill>
                  <a:srgbClr val="595959"/>
                </a:solidFill>
              </a:rPr>
              <a:t>a tool to support strong information governance on the path to First Nations data sovereignty</a:t>
            </a:r>
            <a:r>
              <a:rPr lang="en" sz="1900">
                <a:solidFill>
                  <a:srgbClr val="595959"/>
                </a:solidFill>
              </a:rPr>
              <a:t>. Given the diversity within and across Nations, the principles will be expressed and asserted in line with a Nation’s respective world view, traditional knowledge, and protocols.</a:t>
            </a:r>
            <a:endParaRPr/>
          </a:p>
        </p:txBody>
      </p:sp>
      <p:pic>
        <p:nvPicPr>
          <p:cNvPr descr="Logo&#10;&#10;Description automatically generated" id="942" name="Google Shape;942;p138"/>
          <p:cNvPicPr preferRelativeResize="0"/>
          <p:nvPr>
            <p:ph idx="1" type="body"/>
          </p:nvPr>
        </p:nvPicPr>
        <p:blipFill rotWithShape="1">
          <a:blip r:embed="rId3">
            <a:alphaModFix/>
          </a:blip>
          <a:srcRect b="0" l="0" r="0" t="0"/>
          <a:stretch/>
        </p:blipFill>
        <p:spPr>
          <a:xfrm>
            <a:off x="5086351" y="1030561"/>
            <a:ext cx="3597792" cy="311655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6" name="Shape 946"/>
        <p:cNvGrpSpPr/>
        <p:nvPr/>
      </p:nvGrpSpPr>
      <p:grpSpPr>
        <a:xfrm>
          <a:off x="0" y="0"/>
          <a:ext cx="0" cy="0"/>
          <a:chOff x="0" y="0"/>
          <a:chExt cx="0" cy="0"/>
        </a:xfrm>
      </p:grpSpPr>
      <p:sp>
        <p:nvSpPr>
          <p:cNvPr id="947" name="Google Shape;947;p13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48" name="Google Shape;948;p139"/>
          <p:cNvSpPr/>
          <p:nvPr/>
        </p:nvSpPr>
        <p:spPr>
          <a:xfrm>
            <a:off x="0" y="2"/>
            <a:ext cx="4572000" cy="5149105"/>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49" name="Google Shape;949;p139"/>
          <p:cNvSpPr txBox="1"/>
          <p:nvPr>
            <p:ph type="title"/>
          </p:nvPr>
        </p:nvSpPr>
        <p:spPr>
          <a:xfrm>
            <a:off x="653582" y="514350"/>
            <a:ext cx="3264837" cy="1106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595959"/>
              </a:buClr>
              <a:buSzPts val="3200"/>
              <a:buFont typeface="Calibri"/>
              <a:buNone/>
            </a:pPr>
            <a:r>
              <a:rPr b="1" lang="en" sz="3200">
                <a:solidFill>
                  <a:srgbClr val="595959"/>
                </a:solidFill>
                <a:latin typeface="Calibri"/>
                <a:ea typeface="Calibri"/>
                <a:cs typeface="Calibri"/>
                <a:sym typeface="Calibri"/>
              </a:rPr>
              <a:t>Ownership</a:t>
            </a:r>
            <a:endParaRPr/>
          </a:p>
        </p:txBody>
      </p:sp>
      <p:sp>
        <p:nvSpPr>
          <p:cNvPr id="950" name="Google Shape;950;p139"/>
          <p:cNvSpPr txBox="1"/>
          <p:nvPr>
            <p:ph idx="1" type="body"/>
          </p:nvPr>
        </p:nvSpPr>
        <p:spPr>
          <a:xfrm>
            <a:off x="653582" y="1835503"/>
            <a:ext cx="3264837" cy="282782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595959"/>
              </a:buClr>
              <a:buSzPts val="1800"/>
              <a:buChar char="•"/>
            </a:pPr>
            <a:r>
              <a:rPr b="1" lang="en" sz="1800">
                <a:solidFill>
                  <a:srgbClr val="595959"/>
                </a:solidFill>
              </a:rPr>
              <a:t>Ownership</a:t>
            </a:r>
            <a:r>
              <a:rPr lang="en" sz="1800">
                <a:solidFill>
                  <a:srgbClr val="595959"/>
                </a:solidFill>
              </a:rPr>
              <a:t> refers to the relationship of First Nations to their cultural knowledge, data, and information. This principle states that a community or group owns information collectively in the same way that an individual owns his or her personal information.</a:t>
            </a:r>
            <a:endParaRPr/>
          </a:p>
        </p:txBody>
      </p:sp>
      <p:pic>
        <p:nvPicPr>
          <p:cNvPr descr="First Nations, Northwest coast, Native North American 18&quot; LARGE GHOST Mask, signed, Indigenous Art, hand carved, hand painted" id="951" name="Google Shape;951;p139"/>
          <p:cNvPicPr preferRelativeResize="0"/>
          <p:nvPr/>
        </p:nvPicPr>
        <p:blipFill rotWithShape="1">
          <a:blip r:embed="rId3">
            <a:alphaModFix/>
          </a:blip>
          <a:srcRect b="0" l="0" r="0" t="0"/>
          <a:stretch/>
        </p:blipFill>
        <p:spPr>
          <a:xfrm>
            <a:off x="5086351" y="1160304"/>
            <a:ext cx="3597792" cy="285707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5" name="Shape 955"/>
        <p:cNvGrpSpPr/>
        <p:nvPr/>
      </p:nvGrpSpPr>
      <p:grpSpPr>
        <a:xfrm>
          <a:off x="0" y="0"/>
          <a:ext cx="0" cy="0"/>
          <a:chOff x="0" y="0"/>
          <a:chExt cx="0" cy="0"/>
        </a:xfrm>
      </p:grpSpPr>
      <p:sp>
        <p:nvSpPr>
          <p:cNvPr id="956" name="Google Shape;956;p14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7" name="Google Shape;957;p140"/>
          <p:cNvSpPr/>
          <p:nvPr/>
        </p:nvSpPr>
        <p:spPr>
          <a:xfrm>
            <a:off x="0" y="2"/>
            <a:ext cx="4572000" cy="5149105"/>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8" name="Google Shape;958;p140"/>
          <p:cNvSpPr txBox="1"/>
          <p:nvPr>
            <p:ph type="title"/>
          </p:nvPr>
        </p:nvSpPr>
        <p:spPr>
          <a:xfrm>
            <a:off x="653582" y="514350"/>
            <a:ext cx="3264837" cy="1106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595959"/>
              </a:buClr>
              <a:buSzPts val="3200"/>
              <a:buFont typeface="Calibri"/>
              <a:buNone/>
            </a:pPr>
            <a:r>
              <a:rPr b="1" lang="en" sz="3200">
                <a:solidFill>
                  <a:srgbClr val="595959"/>
                </a:solidFill>
                <a:latin typeface="Calibri"/>
                <a:ea typeface="Calibri"/>
                <a:cs typeface="Calibri"/>
                <a:sym typeface="Calibri"/>
              </a:rPr>
              <a:t>Control </a:t>
            </a:r>
            <a:endParaRPr/>
          </a:p>
        </p:txBody>
      </p:sp>
      <p:sp>
        <p:nvSpPr>
          <p:cNvPr id="959" name="Google Shape;959;p140"/>
          <p:cNvSpPr txBox="1"/>
          <p:nvPr>
            <p:ph idx="1" type="body"/>
          </p:nvPr>
        </p:nvSpPr>
        <p:spPr>
          <a:xfrm>
            <a:off x="653582" y="1835503"/>
            <a:ext cx="3264837" cy="2827826"/>
          </a:xfrm>
          <a:prstGeom prst="rect">
            <a:avLst/>
          </a:prstGeom>
          <a:noFill/>
          <a:ln>
            <a:noFill/>
          </a:ln>
        </p:spPr>
        <p:txBody>
          <a:bodyPr anchorCtr="0" anchor="t" bIns="45700" lIns="91425" spcFirstLastPara="1" rIns="91425" wrap="square" tIns="45700">
            <a:normAutofit fontScale="92500" lnSpcReduction="20000"/>
          </a:bodyPr>
          <a:lstStyle/>
          <a:p>
            <a:pPr indent="-228631" lvl="0" marL="228600" rtl="0" algn="l">
              <a:lnSpc>
                <a:spcPct val="90000"/>
              </a:lnSpc>
              <a:spcBef>
                <a:spcPts val="0"/>
              </a:spcBef>
              <a:spcAft>
                <a:spcPts val="0"/>
              </a:spcAft>
              <a:buClr>
                <a:srgbClr val="595959"/>
              </a:buClr>
              <a:buSzPct val="100000"/>
              <a:buChar char="•"/>
            </a:pPr>
            <a:r>
              <a:rPr b="1" lang="en" sz="1900">
                <a:solidFill>
                  <a:srgbClr val="595959"/>
                </a:solidFill>
              </a:rPr>
              <a:t>Control </a:t>
            </a:r>
            <a:r>
              <a:rPr lang="en" sz="1900">
                <a:solidFill>
                  <a:srgbClr val="595959"/>
                </a:solidFill>
              </a:rPr>
              <a:t>affirms that First Nations, their communities, and representative bodies are within their rights in seeking to control over all aspects of research and information management processes that impact them. First Nations control of research can include all stages of a particular research project-from start to finish. The principle extends to the control of resources and review processes, the planning process, management of the information and so on.</a:t>
            </a:r>
            <a:endParaRPr/>
          </a:p>
        </p:txBody>
      </p:sp>
      <p:pic>
        <p:nvPicPr>
          <p:cNvPr descr="Haida First Nation 'Gratitude' Contemporary Native image 1" id="960" name="Google Shape;960;p140"/>
          <p:cNvPicPr preferRelativeResize="0"/>
          <p:nvPr/>
        </p:nvPicPr>
        <p:blipFill rotWithShape="1">
          <a:blip r:embed="rId3">
            <a:alphaModFix/>
          </a:blip>
          <a:srcRect b="0" l="0" r="0" t="0"/>
          <a:stretch/>
        </p:blipFill>
        <p:spPr>
          <a:xfrm>
            <a:off x="5086351" y="789943"/>
            <a:ext cx="3597792" cy="35977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3200"/>
              <a:buFont typeface="Calibri"/>
              <a:buNone/>
            </a:pPr>
            <a:r>
              <a:rPr lang="en" sz="3200"/>
              <a:t>Indigenous populations</a:t>
            </a:r>
            <a:endParaRPr sz="3200"/>
          </a:p>
        </p:txBody>
      </p:sp>
      <p:sp>
        <p:nvSpPr>
          <p:cNvPr id="353" name="Google Shape;353;p60"/>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1800"/>
              <a:buChar char="•"/>
            </a:pPr>
            <a:r>
              <a:rPr lang="en" sz="1800"/>
              <a:t>Aboriginal people (‘aboriginal’ synonymous with indigenous) are </a:t>
            </a:r>
            <a:r>
              <a:rPr b="1" lang="en" sz="1800"/>
              <a:t>recognized as one of the 3 founding nations</a:t>
            </a:r>
            <a:r>
              <a:rPr lang="en" sz="1800"/>
              <a:t>.</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First Nations</a:t>
            </a:r>
            <a:r>
              <a:rPr lang="en" sz="1800"/>
              <a:t>, </a:t>
            </a:r>
            <a:r>
              <a:rPr b="1" lang="en" sz="1800"/>
              <a:t>Métis</a:t>
            </a:r>
            <a:r>
              <a:rPr lang="en" sz="1800"/>
              <a:t>, and </a:t>
            </a:r>
            <a:r>
              <a:rPr b="1" lang="en" sz="1800"/>
              <a:t>Inuit</a:t>
            </a:r>
            <a:r>
              <a:rPr lang="en" sz="1800"/>
              <a:t> were first, playing a key role in the creation of Canada.</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lang="en" sz="1800"/>
              <a:t>The aboriginal population is diverse and widespread; </a:t>
            </a:r>
            <a:r>
              <a:rPr b="1" lang="en" sz="1800"/>
              <a:t>each share some common cultural characteristics but many are </a:t>
            </a:r>
            <a:r>
              <a:rPr b="1" lang="en" sz="1800" u="sng"/>
              <a:t>not</a:t>
            </a:r>
            <a:r>
              <a:rPr b="1" lang="en" sz="1800"/>
              <a:t> common</a:t>
            </a:r>
            <a:r>
              <a:rPr lang="en" sz="1800"/>
              <a:t> among the different peoples.</a:t>
            </a:r>
            <a:endParaRPr/>
          </a:p>
          <a:p>
            <a:pPr indent="0" lvl="0" marL="0" rtl="0" algn="l">
              <a:spcBef>
                <a:spcPts val="360"/>
              </a:spcBef>
              <a:spcAft>
                <a:spcPts val="0"/>
              </a:spcAft>
              <a:buClr>
                <a:schemeClr val="dk1"/>
              </a:buClr>
              <a:buSzPts val="1800"/>
              <a:buNone/>
            </a:pPr>
            <a:r>
              <a:t/>
            </a:r>
            <a:endParaRPr sz="1800"/>
          </a:p>
          <a:p>
            <a:pPr indent="-342900" lvl="0" marL="342900" rtl="0" algn="l">
              <a:spcBef>
                <a:spcPts val="360"/>
              </a:spcBef>
              <a:spcAft>
                <a:spcPts val="0"/>
              </a:spcAft>
              <a:buClr>
                <a:schemeClr val="dk1"/>
              </a:buClr>
              <a:buSzPts val="1800"/>
              <a:buChar char="•"/>
            </a:pPr>
            <a:r>
              <a:rPr b="1" lang="en" sz="1800"/>
              <a:t>Government policy has created divisions </a:t>
            </a:r>
            <a:r>
              <a:rPr lang="en" sz="1800"/>
              <a:t>within the aboriginal peoples, reflecting existing cultural and social divides usually based on eligibility for government programs. </a:t>
            </a:r>
            <a:endParaRPr sz="1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4" name="Shape 964"/>
        <p:cNvGrpSpPr/>
        <p:nvPr/>
      </p:nvGrpSpPr>
      <p:grpSpPr>
        <a:xfrm>
          <a:off x="0" y="0"/>
          <a:ext cx="0" cy="0"/>
          <a:chOff x="0" y="0"/>
          <a:chExt cx="0" cy="0"/>
        </a:xfrm>
      </p:grpSpPr>
      <p:sp>
        <p:nvSpPr>
          <p:cNvPr id="965" name="Google Shape;965;p14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6" name="Google Shape;966;p141"/>
          <p:cNvSpPr/>
          <p:nvPr/>
        </p:nvSpPr>
        <p:spPr>
          <a:xfrm>
            <a:off x="0" y="2"/>
            <a:ext cx="4572000" cy="5149105"/>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7" name="Google Shape;967;p141"/>
          <p:cNvSpPr txBox="1"/>
          <p:nvPr>
            <p:ph type="title"/>
          </p:nvPr>
        </p:nvSpPr>
        <p:spPr>
          <a:xfrm>
            <a:off x="653582" y="514350"/>
            <a:ext cx="3264837" cy="11060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595959"/>
              </a:buClr>
              <a:buSzPts val="3200"/>
              <a:buFont typeface="Calibri"/>
              <a:buNone/>
            </a:pPr>
            <a:r>
              <a:rPr b="1" lang="en" sz="3200">
                <a:solidFill>
                  <a:srgbClr val="595959"/>
                </a:solidFill>
                <a:latin typeface="Calibri"/>
                <a:ea typeface="Calibri"/>
                <a:cs typeface="Calibri"/>
                <a:sym typeface="Calibri"/>
              </a:rPr>
              <a:t>Access </a:t>
            </a:r>
            <a:endParaRPr/>
          </a:p>
        </p:txBody>
      </p:sp>
      <p:sp>
        <p:nvSpPr>
          <p:cNvPr id="968" name="Google Shape;968;p141"/>
          <p:cNvSpPr txBox="1"/>
          <p:nvPr>
            <p:ph idx="1" type="body"/>
          </p:nvPr>
        </p:nvSpPr>
        <p:spPr>
          <a:xfrm>
            <a:off x="653582" y="1835502"/>
            <a:ext cx="3264837" cy="316651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595959"/>
              </a:buClr>
              <a:buSzPts val="1800"/>
              <a:buChar char="•"/>
            </a:pPr>
            <a:r>
              <a:rPr b="1" lang="en" sz="1800">
                <a:solidFill>
                  <a:srgbClr val="595959"/>
                </a:solidFill>
              </a:rPr>
              <a:t>Access</a:t>
            </a:r>
            <a:r>
              <a:rPr lang="en" sz="1800">
                <a:solidFill>
                  <a:srgbClr val="595959"/>
                </a:solidFill>
              </a:rPr>
              <a:t> refers to the fact that First Nations must have access to information and data about themselves and their communities regardless of where it is held. The principle of access also refers to the right of First Nations’ communities and organizations to manage and make decisions regarding access to their collective information. This may be achieved, in practice, through standardized, formal protocols.</a:t>
            </a:r>
            <a:endParaRPr/>
          </a:p>
        </p:txBody>
      </p:sp>
      <p:pic>
        <p:nvPicPr>
          <p:cNvPr descr="LARGE Killerwhale and Raven Carving by Sammy Dawson image 1" id="969" name="Google Shape;969;p141"/>
          <p:cNvPicPr preferRelativeResize="0"/>
          <p:nvPr/>
        </p:nvPicPr>
        <p:blipFill rotWithShape="1">
          <a:blip r:embed="rId3">
            <a:alphaModFix/>
          </a:blip>
          <a:srcRect b="0" l="0" r="0" t="0"/>
          <a:stretch/>
        </p:blipFill>
        <p:spPr>
          <a:xfrm>
            <a:off x="5086351" y="789943"/>
            <a:ext cx="3597792" cy="359779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2"/>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Possession </a:t>
            </a:r>
            <a:endParaRPr/>
          </a:p>
        </p:txBody>
      </p:sp>
      <p:sp>
        <p:nvSpPr>
          <p:cNvPr id="975" name="Google Shape;975;p142"/>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800"/>
              <a:buChar char="•"/>
            </a:pPr>
            <a:r>
              <a:rPr b="1" lang="en" sz="1800"/>
              <a:t>Possession</a:t>
            </a:r>
            <a:r>
              <a:rPr lang="en" sz="1800"/>
              <a:t> While ownership identifies the relationship between a people and their information in principle, possession or stewardship is more concrete: it refers to the physical control of data. Possession is the mechanism by which ownership can be asserted and protected.</a:t>
            </a:r>
            <a:endParaRPr sz="1800"/>
          </a:p>
        </p:txBody>
      </p:sp>
      <p:pic>
        <p:nvPicPr>
          <p:cNvPr descr="Indigenous Artists Use Technology to Tell Stories About Their Ancestral  Lands - YES! Magazine" id="976" name="Google Shape;976;p142"/>
          <p:cNvPicPr preferRelativeResize="0"/>
          <p:nvPr/>
        </p:nvPicPr>
        <p:blipFill rotWithShape="1">
          <a:blip r:embed="rId3">
            <a:alphaModFix/>
          </a:blip>
          <a:srcRect b="0" l="0" r="0" t="0"/>
          <a:stretch/>
        </p:blipFill>
        <p:spPr>
          <a:xfrm>
            <a:off x="4813789" y="1789235"/>
            <a:ext cx="3901586" cy="2184888"/>
          </a:xfrm>
          <a:prstGeom prst="rect">
            <a:avLst/>
          </a:prstGeom>
          <a:noFill/>
          <a:ln>
            <a:noFill/>
          </a:ln>
        </p:spPr>
      </p:pic>
      <p:sp>
        <p:nvSpPr>
          <p:cNvPr id="977" name="Google Shape;977;p142"/>
          <p:cNvSpPr txBox="1"/>
          <p:nvPr/>
        </p:nvSpPr>
        <p:spPr>
          <a:xfrm>
            <a:off x="351693" y="4632722"/>
            <a:ext cx="8163658" cy="2308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           Further information on OCAP can be found at. https://fnigc.ca/online-library/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43"/>
          <p:cNvSpPr txBox="1"/>
          <p:nvPr>
            <p:ph type="title"/>
          </p:nvPr>
        </p:nvSpPr>
        <p:spPr>
          <a:xfrm>
            <a:off x="628650" y="273845"/>
            <a:ext cx="7886700" cy="6777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b="1" lang="en" sz="3200"/>
              <a:t>Framework for working with indigenous data</a:t>
            </a:r>
            <a:endParaRPr/>
          </a:p>
        </p:txBody>
      </p:sp>
      <p:pic>
        <p:nvPicPr>
          <p:cNvPr descr="Diagram&#10;&#10;Description automatically generated" id="984" name="Google Shape;984;p143"/>
          <p:cNvPicPr preferRelativeResize="0"/>
          <p:nvPr/>
        </p:nvPicPr>
        <p:blipFill rotWithShape="1">
          <a:blip r:embed="rId3">
            <a:alphaModFix/>
          </a:blip>
          <a:srcRect b="0" l="0" r="0" t="0"/>
          <a:stretch/>
        </p:blipFill>
        <p:spPr>
          <a:xfrm>
            <a:off x="540727" y="1014046"/>
            <a:ext cx="7600950" cy="3924300"/>
          </a:xfrm>
          <a:prstGeom prst="rect">
            <a:avLst/>
          </a:prstGeom>
          <a:noFill/>
          <a:ln>
            <a:noFill/>
          </a:ln>
        </p:spPr>
      </p:pic>
      <p:sp>
        <p:nvSpPr>
          <p:cNvPr id="985" name="Google Shape;985;p143"/>
          <p:cNvSpPr txBox="1"/>
          <p:nvPr/>
        </p:nvSpPr>
        <p:spPr>
          <a:xfrm>
            <a:off x="4299440" y="4719017"/>
            <a:ext cx="4844561" cy="3924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400">
                <a:solidFill>
                  <a:srgbClr val="000000"/>
                </a:solidFill>
                <a:latin typeface="Calibri"/>
                <a:ea typeface="Calibri"/>
                <a:cs typeface="Calibri"/>
                <a:sym typeface="Calibri"/>
              </a:rPr>
              <a:t>https://www.longwoods.com/content/25431/walking-the-path-together-indigenous-health-data-at-ices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